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697" r:id="rId3"/>
  </p:sldMasterIdLst>
  <p:notesMasterIdLst>
    <p:notesMasterId r:id="rId16"/>
  </p:notesMasterIdLst>
  <p:sldIdLst>
    <p:sldId id="257" r:id="rId4"/>
    <p:sldId id="259" r:id="rId5"/>
    <p:sldId id="258" r:id="rId6"/>
    <p:sldId id="287" r:id="rId7"/>
    <p:sldId id="260" r:id="rId8"/>
    <p:sldId id="288" r:id="rId9"/>
    <p:sldId id="289" r:id="rId10"/>
    <p:sldId id="263" r:id="rId11"/>
    <p:sldId id="290" r:id="rId12"/>
    <p:sldId id="291" r:id="rId13"/>
    <p:sldId id="292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392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28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446DF-2BBC-4289-B6AF-B41F4C6EF1D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326C-262C-4537-8B64-A8699E01F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Change the graphic “Family Care” to your customer/prospect or other party. If N/A, delete and Center the </a:t>
            </a:r>
            <a:r>
              <a:rPr lang="en-US" dirty="0" err="1"/>
              <a:t>CaptureRx</a:t>
            </a:r>
            <a:r>
              <a:rPr lang="en-US" dirty="0"/>
              <a:t> logo</a:t>
            </a:r>
            <a:endParaRPr dirty="0"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97739dfffe_0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6" name="Google Shape;206;g97739dfff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8eee55887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g98eee5588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618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8898a6107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7" name="Google Shape;137;g98898a610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C83566-4EFE-40E6-AC96-90F0FC25B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859" y="3602038"/>
            <a:ext cx="910814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CD8562-A5D8-4740-963E-92106497C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9859" y="1946276"/>
            <a:ext cx="9108141" cy="1655762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section</a:t>
            </a:r>
          </a:p>
        </p:txBody>
      </p:sp>
    </p:spTree>
    <p:extLst>
      <p:ext uri="{BB962C8B-B14F-4D97-AF65-F5344CB8AC3E}">
        <p14:creationId xmlns:p14="http://schemas.microsoft.com/office/powerpoint/2010/main" val="24752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26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223E-5D12-4EFF-9D11-9C493EAA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9570F-D8B0-4571-AAE4-4D21E952A9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Click to add text</a:t>
            </a:r>
          </a:p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100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</p:spTree>
    <p:extLst>
      <p:ext uri="{BB962C8B-B14F-4D97-AF65-F5344CB8AC3E}">
        <p14:creationId xmlns:p14="http://schemas.microsoft.com/office/powerpoint/2010/main" val="167482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EEBB2-39A0-4FAB-B005-BAAE715C6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4F949-BC0F-409F-B3B2-F573D4AAB4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0AE37-3014-4161-9396-31C46ECD3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EE318-BA6D-44D9-AF9D-47F27ED3FE5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marL="457200" marR="0" lvl="0" indent="-344488" algn="l" defTabSz="6873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75000"/>
              <a:buFont typeface="Arial" panose="020B0604020202020204" pitchFamily="34" charset="0"/>
              <a:buChar char="•"/>
              <a:tabLst>
                <a:tab pos="744538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Subtext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 bullet</a:t>
            </a:r>
          </a:p>
          <a:p>
            <a:pPr marL="914400" marR="0" lvl="1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634B"/>
              </a:buClr>
              <a:buSzPct val="850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Bullet</a:t>
            </a:r>
          </a:p>
          <a:p>
            <a:pPr marL="1371600" marR="0" lvl="3" indent="-3444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6787B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EFEB1A-0598-4528-B2A5-E70F9582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74135" y="6492398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65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 preserve="1">
  <p:cSld name="Title Slide 2">
    <p:bg>
      <p:bgPr>
        <a:solidFill>
          <a:schemeClr val="tx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 dirty="0"/>
              <a:t>Click to add section</a:t>
            </a:r>
            <a:endParaRPr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 hasCustomPrompt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76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2pPr>
            <a:lvl3pPr marL="1371600" lvl="2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3pPr>
            <a:lvl4pPr marL="1828800" lvl="3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4pPr>
            <a:lvl5pPr marL="2286000" lvl="4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>
                <a:solidFill>
                  <a:srgbClr val="2F6090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0022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660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Google Shape;86;p14">
            <a:extLst>
              <a:ext uri="{FF2B5EF4-FFF2-40B4-BE49-F238E27FC236}">
                <a16:creationId xmlns:a16="http://schemas.microsoft.com/office/drawing/2014/main" id="{C8711B37-C953-4468-A475-B801B806119B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rgbClr val="2F609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87;p14">
            <a:extLst>
              <a:ext uri="{FF2B5EF4-FFF2-40B4-BE49-F238E27FC236}">
                <a16:creationId xmlns:a16="http://schemas.microsoft.com/office/drawing/2014/main" id="{55D7CFCA-D688-4A99-9225-87B226224ABB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tabLst/>
              <a:defRPr sz="4400" b="1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tabLst/>
              <a:defRPr sz="4400" b="1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tabLst/>
              <a:defRPr sz="4400" b="1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22860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2F609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598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777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0F41A-A819-4248-BA83-B0F362884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939" y="1708689"/>
            <a:ext cx="3695861" cy="458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94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E548D0-9302-4AE6-A57B-7C255DB3F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7536" y="2232773"/>
            <a:ext cx="359695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3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52F12-BE96-4A2B-8099-02DD66EC1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7649" y="2270440"/>
            <a:ext cx="3773751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42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C1522-ECBB-434C-AC0E-2AFC43276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853" y="2199770"/>
            <a:ext cx="3999323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15129-A78D-4681-B35A-93B5490FC5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4220" y="2193916"/>
            <a:ext cx="2861041" cy="36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12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 hasCustomPrompt="1"/>
          </p:nvPr>
        </p:nvSpPr>
        <p:spPr>
          <a:xfrm>
            <a:off x="838199" y="1825625"/>
            <a:ext cx="80189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625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1pPr>
            <a:lvl2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 sz="1600"/>
            </a:lvl2pPr>
            <a:lvl3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3pPr>
            <a:lvl4pPr marL="1828800" marR="0" lvl="3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2863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21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CA365A-96D3-4ECF-A235-3D0F7848A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952" y="2069615"/>
            <a:ext cx="2859272" cy="3615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3C2C51-1B43-41FD-92FF-81DD56C3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497F-FCD1-45E4-8EBC-06BE041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4118-590B-4DA7-B308-674D4FE5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387E-9E26-479F-9250-4257CC26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378DC-D496-4994-A24D-E85960099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79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2C0D-D633-47A6-8A89-6A3EA593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26091-C7BE-4297-BB1E-F33BAADAA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D1B7E-B551-4953-8F8A-F6F7A6E61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E972-9F42-483F-8064-D42553FD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8855-2BF8-40A0-A81B-DEC92C6C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07FE0-93DF-43EA-9F59-11C70BAD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28BD3-905B-4FE7-A2E2-E89D4697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F8CCC-8CBF-45BB-9B7D-66EEC7D1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E2B5B-0CC7-4F80-8DEA-1D5F4D6C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D9CF1-A907-48A5-BFE0-CC32CA828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997" y="1406632"/>
            <a:ext cx="3200677" cy="378594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129F-6E24-4ACD-ACAD-C03B09EDF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75786-D80C-4292-8FCB-8C35313C90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51" y="1092714"/>
            <a:ext cx="2243142" cy="627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25988-26B3-4328-AF78-23F04E804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4769" y="1339758"/>
            <a:ext cx="3371380" cy="3895682"/>
          </a:xfrm>
          <a:prstGeom prst="rect">
            <a:avLst/>
          </a:prstGeom>
        </p:spPr>
      </p:pic>
      <p:pic>
        <p:nvPicPr>
          <p:cNvPr id="6" name="Google Shape;250;p35" descr="Picture 7">
            <a:extLst>
              <a:ext uri="{FF2B5EF4-FFF2-40B4-BE49-F238E27FC236}">
                <a16:creationId xmlns:a16="http://schemas.microsoft.com/office/drawing/2014/main" id="{F959C3F7-7259-4704-B46E-11E24D6F6A0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798368" y="1481137"/>
            <a:ext cx="3371851" cy="389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50;p35" descr="Picture 7">
            <a:extLst>
              <a:ext uri="{FF2B5EF4-FFF2-40B4-BE49-F238E27FC236}">
                <a16:creationId xmlns:a16="http://schemas.microsoft.com/office/drawing/2014/main" id="{D2A38BCA-9A28-4BA0-BE67-C23F59B1F43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950768" y="1633537"/>
            <a:ext cx="3371851" cy="3895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92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 preserve="1" userDrawn="1">
  <p:cSld name="Section break 4">
    <p:bg>
      <p:bgPr>
        <a:solidFill>
          <a:srgbClr val="8AD3EE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71461B-8041-4E6F-9881-68F3111FAD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3487" y="2652558"/>
            <a:ext cx="5290868" cy="2387600"/>
          </a:xfrm>
        </p:spPr>
        <p:txBody>
          <a:bodyPr anchor="t"/>
          <a:lstStyle>
            <a:lvl1pPr algn="ctr"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or </a:t>
            </a:r>
            <a:r>
              <a:rPr lang="en-US" dirty="0" err="1"/>
              <a:t>Keypoint</a:t>
            </a:r>
            <a:r>
              <a:rPr lang="en-US" dirty="0"/>
              <a:t>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F714A-0055-4EB6-941B-0260808A9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877" y="1647474"/>
            <a:ext cx="3900185" cy="3563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44FA28-37B7-4469-B03F-BD005BDC0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3487" y="1119176"/>
            <a:ext cx="2237426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9BA76-4438-482E-93F2-99D09B66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A3CD7-1979-4921-8709-0B6D0BEF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48476-82B3-40FD-B6CB-418984E22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988" y="6439460"/>
            <a:ext cx="524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D8DE2B5B-0CC7-4F80-8DEA-1D5F4D6C04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5813D-0E57-4784-8949-20F84EAB44DA}"/>
              </a:ext>
            </a:extLst>
          </p:cNvPr>
          <p:cNvSpPr txBox="1"/>
          <p:nvPr userDrawn="1"/>
        </p:nvSpPr>
        <p:spPr>
          <a:xfrm>
            <a:off x="6201785" y="6513565"/>
            <a:ext cx="4744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A5A5A5"/>
                </a:solidFill>
                <a:latin typeface="Arial Narrow" panose="020B0606020202030204" pitchFamily="34" charset="0"/>
              </a:rPr>
              <a:t>© 2021 CaptureRx. All rights reserved. CONFIDENTIAL AND PROPRIETARY INFORMATION.</a:t>
            </a:r>
            <a:endParaRPr lang="en-US" sz="1000" b="1" dirty="0">
              <a:solidFill>
                <a:srgbClr val="A5A5A5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0312B-6ACD-4AC2-981D-10AAD8E7B03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586" y="6405690"/>
            <a:ext cx="1175657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8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6" r:id="rId6"/>
    <p:sldLayoutId id="2147483665" r:id="rId7"/>
    <p:sldLayoutId id="2147483681" r:id="rId8"/>
    <p:sldLayoutId id="2147483691" r:id="rId9"/>
    <p:sldLayoutId id="2147483682" r:id="rId10"/>
    <p:sldLayoutId id="2147483666" r:id="rId11"/>
    <p:sldLayoutId id="2147483673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 Narrow" panose="020B0606020202030204" pitchFamily="34" charset="0"/>
        <a:buChar char="─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 Narrow" panose="020B0606020202030204" pitchFamily="34" charset="0"/>
        <a:buChar char="─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23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None/>
              <a:defRPr sz="4400" b="1" i="0" u="none" strike="noStrike" cap="none">
                <a:solidFill>
                  <a:srgbClr val="2F6090"/>
                </a:solidFill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85800" y="21463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Subtext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 bullet</a:t>
            </a:r>
          </a:p>
          <a:p>
            <a:pPr marL="9144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3634B"/>
              </a:buClr>
              <a:buSzPts val="1800"/>
              <a:buFont typeface="Arial Narrow" panose="020B0606020202030204" pitchFamily="34" charset="0"/>
              <a:buChar char="─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</a:t>
            </a:r>
          </a:p>
          <a:p>
            <a:pPr marL="13716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09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Next level</a:t>
            </a:r>
          </a:p>
          <a:p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87639-4940-4388-A220-3D67E18D8095}"/>
              </a:ext>
            </a:extLst>
          </p:cNvPr>
          <p:cNvSpPr txBox="1"/>
          <p:nvPr userDrawn="1"/>
        </p:nvSpPr>
        <p:spPr>
          <a:xfrm>
            <a:off x="6201784" y="6513565"/>
            <a:ext cx="6681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A5A5A5"/>
                </a:solidFill>
                <a:latin typeface="Arial Narrow" panose="020B0606020202030204" pitchFamily="34" charset="0"/>
              </a:rPr>
              <a:t>© 2021 CaptureRx. All rights reserved. CONFIDENTIAL AND PROPRIETARY INFORMATION.</a:t>
            </a:r>
            <a:endParaRPr lang="en-US" sz="1000" b="1" dirty="0">
              <a:solidFill>
                <a:srgbClr val="A5A5A5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61CEC-5999-4B31-AC18-B52F4A7D3B7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622" y="6420304"/>
            <a:ext cx="1175657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938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71500" marR="0" lvl="0" indent="-4572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914400" marR="0" lvl="1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D3634B"/>
        </a:buClr>
        <a:buSzPts val="1800"/>
        <a:buFont typeface="Arial Narrow" panose="020B0606020202030204" pitchFamily="34" charset="0"/>
        <a:buChar char="─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1371600" marR="0" lvl="2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L="1828800" marR="0" lvl="3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6787B"/>
        </a:buClr>
        <a:buSzPts val="1800"/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2">
          <p15:clr>
            <a:srgbClr val="EA4335"/>
          </p15:clr>
        </p15:guide>
        <p15:guide id="2" orient="horz" pos="432">
          <p15:clr>
            <a:srgbClr val="EA4335"/>
          </p15:clr>
        </p15:guide>
        <p15:guide id="3" pos="7248">
          <p15:clr>
            <a:srgbClr val="EA4335"/>
          </p15:clr>
        </p15:guide>
        <p15:guide id="4" orient="horz" pos="38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2002" y="4725966"/>
            <a:ext cx="1476376" cy="59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 descr="Picture 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3619" y="4857708"/>
            <a:ext cx="1466851" cy="4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CD83D7-4644-FF43-A6F4-17235F32D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829" y="896257"/>
            <a:ext cx="6760343" cy="377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2" descr="A close up of a piece of pap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1626" y="1736957"/>
            <a:ext cx="3898124" cy="338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3"/>
          <p:cNvPicPr preferRelativeResize="0"/>
          <p:nvPr/>
        </p:nvPicPr>
        <p:blipFill rotWithShape="1">
          <a:blip r:embed="rId3">
            <a:alphaModFix/>
          </a:blip>
          <a:srcRect l="5547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5275" y="1504950"/>
            <a:ext cx="3981450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4025" y="1504950"/>
            <a:ext cx="874395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ECD7E-4F2F-4448-905D-E1B836CF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783" y="711519"/>
            <a:ext cx="6310435" cy="1762538"/>
          </a:xfrm>
          <a:prstGeom prst="rect">
            <a:avLst/>
          </a:prstGeom>
        </p:spPr>
      </p:pic>
      <p:sp>
        <p:nvSpPr>
          <p:cNvPr id="16" name="Google Shape;132;p19">
            <a:extLst>
              <a:ext uri="{FF2B5EF4-FFF2-40B4-BE49-F238E27FC236}">
                <a16:creationId xmlns:a16="http://schemas.microsoft.com/office/drawing/2014/main" id="{5296F045-7EDD-524E-AE2C-84BE08AEF51F}"/>
              </a:ext>
            </a:extLst>
          </p:cNvPr>
          <p:cNvSpPr txBox="1">
            <a:spLocks/>
          </p:cNvSpPr>
          <p:nvPr/>
        </p:nvSpPr>
        <p:spPr>
          <a:xfrm>
            <a:off x="3558567" y="2217346"/>
            <a:ext cx="5454432" cy="20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87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87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8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mission is to enable your mission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optimal 340B savings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Delivering dependable 340B compliance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Impacting lives in your community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oogle Shape;130;p23" descr="Picture 9">
            <a:extLst>
              <a:ext uri="{FF2B5EF4-FFF2-40B4-BE49-F238E27FC236}">
                <a16:creationId xmlns:a16="http://schemas.microsoft.com/office/drawing/2014/main" id="{93D789BD-1319-AF48-B260-F24C06A15F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8761" y="4857707"/>
            <a:ext cx="1914478" cy="534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89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5" y="0"/>
            <a:ext cx="1218487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686411" y="688532"/>
            <a:ext cx="10756408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Enabling Missions with 340B Solutions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686411" y="1881397"/>
            <a:ext cx="5829300" cy="3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20 years of 340B leadership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8 million lives served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550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CEs and 3,500 pharmacies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19 million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eligible prescriptions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787B"/>
              </a:buClr>
              <a:buSzPts val="2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 $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2.5 billion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6787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 savings for CEs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76787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200"/>
            <a:ext cx="398427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>
            <a:spLocks noGrp="1"/>
          </p:cNvSpPr>
          <p:nvPr>
            <p:ph type="subTitle" idx="4294967295"/>
          </p:nvPr>
        </p:nvSpPr>
        <p:spPr>
          <a:xfrm>
            <a:off x="468084" y="680313"/>
            <a:ext cx="988695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Three </a:t>
            </a:r>
            <a:r>
              <a:rPr lang="en-US" sz="4400" b="1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4400" b="1" i="0" u="none" strike="noStrike" cap="none" dirty="0">
                <a:solidFill>
                  <a:srgbClr val="2F6090"/>
                </a:solidFill>
                <a:latin typeface="Arial"/>
                <a:ea typeface="Arial"/>
                <a:cs typeface="Arial"/>
                <a:sym typeface="Arial"/>
              </a:rPr>
              <a:t>illars to Enable Your Mission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329538" y="2842278"/>
            <a:ext cx="33252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optimal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savings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4" descr="Pictur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5267" y="1782200"/>
            <a:ext cx="4101466" cy="508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 descr="Picture 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725" y="1801100"/>
            <a:ext cx="3984275" cy="50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1138338" y="5085642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4749000" y="2840058"/>
            <a:ext cx="26940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Deliver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dependable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340B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compliance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5242134" y="5083418"/>
            <a:ext cx="17076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 solutions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8752649" y="2840053"/>
            <a:ext cx="28944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Impact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lives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your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32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community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8923864" y="5085547"/>
            <a:ext cx="25521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090"/>
              </a:buClr>
              <a:buSzPts val="2200"/>
              <a:buFont typeface="Montserrat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2F609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We’re here to serve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 idx="4294967295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(Hero Image for Product)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4294967295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294967295"/>
          </p:nvPr>
        </p:nvSpPr>
        <p:spPr>
          <a:xfrm>
            <a:off x="0" y="1828800"/>
            <a:ext cx="3433763" cy="324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 card that extends lower-cost prescriptions to your patients in need.</a:t>
            </a:r>
            <a:endParaRPr sz="3200" dirty="0"/>
          </a:p>
        </p:txBody>
      </p:sp>
      <p:pic>
        <p:nvPicPr>
          <p:cNvPr id="159" name="Google Shape;159;p26" descr="A person standing in a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" y="0"/>
            <a:ext cx="1217684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975" y="687429"/>
            <a:ext cx="4383000" cy="881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0;p26">
            <a:extLst>
              <a:ext uri="{FF2B5EF4-FFF2-40B4-BE49-F238E27FC236}">
                <a16:creationId xmlns:a16="http://schemas.microsoft.com/office/drawing/2014/main" id="{4B6C02F7-8705-4FDC-9D0E-B9A987A61638}"/>
              </a:ext>
            </a:extLst>
          </p:cNvPr>
          <p:cNvSpPr txBox="1">
            <a:spLocks/>
          </p:cNvSpPr>
          <p:nvPr/>
        </p:nvSpPr>
        <p:spPr>
          <a:xfrm>
            <a:off x="683974" y="1829100"/>
            <a:ext cx="4382999" cy="3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card that extends lower-cost prescriptions to your patients in need.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body" idx="4294967295"/>
          </p:nvPr>
        </p:nvSpPr>
        <p:spPr>
          <a:xfrm>
            <a:off x="683975" y="1912466"/>
            <a:ext cx="6353175" cy="324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Reduce Costly Drug Prices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Customize fees and/or medications to meet your organizational needs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No cost or risk to get started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Easy to implement – launch your program in about two weeks</a:t>
            </a:r>
            <a:endParaRPr dirty="0"/>
          </a:p>
        </p:txBody>
      </p:sp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9875" y="1437700"/>
            <a:ext cx="2225600" cy="398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1;p26">
            <a:extLst>
              <a:ext uri="{FF2B5EF4-FFF2-40B4-BE49-F238E27FC236}">
                <a16:creationId xmlns:a16="http://schemas.microsoft.com/office/drawing/2014/main" id="{B8C2F75A-370C-F84C-9337-6A7BF707F9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975" y="687429"/>
            <a:ext cx="4383000" cy="88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body" idx="4294967295"/>
          </p:nvPr>
        </p:nvSpPr>
        <p:spPr>
          <a:xfrm>
            <a:off x="689878" y="1974209"/>
            <a:ext cx="5705475" cy="324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340B Savings Go To Your Patients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Pass discounts from medications directly to the patient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Meets HRSA sliding fee guidelines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Enhanced 340B compliance at the point of sale</a:t>
            </a:r>
            <a:endParaRPr dirty="0"/>
          </a:p>
        </p:txBody>
      </p:sp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78" y="687429"/>
            <a:ext cx="4383000" cy="88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 descr="A picture containing cup, coffee, table, foo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4300" y="2049126"/>
            <a:ext cx="3681900" cy="24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5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body" idx="4294967295"/>
          </p:nvPr>
        </p:nvSpPr>
        <p:spPr>
          <a:xfrm>
            <a:off x="685800" y="1804192"/>
            <a:ext cx="6359525" cy="324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How CaptureCard Works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 welcome kit will be sent including your CaptureCards, flyers with pharmacies in your area, as well as criteria for eligible patients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Cards are distributed to entities for free at initial sign up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Entities determine which patients qualify for CaptureCard at the point of sale</a:t>
            </a:r>
            <a:endParaRPr dirty="0"/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685800"/>
            <a:ext cx="4383000" cy="88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9701" y="2250512"/>
            <a:ext cx="2893525" cy="23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8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body" idx="4294967295"/>
          </p:nvPr>
        </p:nvSpPr>
        <p:spPr>
          <a:xfrm>
            <a:off x="683975" y="1804192"/>
            <a:ext cx="6677025" cy="324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How CaptureCard Works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Patients present their </a:t>
            </a:r>
            <a:r>
              <a:rPr lang="en-US" sz="22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CaptureCard</a:t>
            </a: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to a qualified pharmacy to receive discounts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Pharmacies maintain their current point-of-sale procedures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Discount fees and medications eligible for the program can be customized for the entity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Ask about our one-time-use card option – it’s a perfect solution for hospitals</a:t>
            </a:r>
            <a:endParaRPr dirty="0"/>
          </a:p>
        </p:txBody>
      </p:sp>
      <p:pic>
        <p:nvPicPr>
          <p:cNvPr id="188" name="Google Shape;18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975" y="687429"/>
            <a:ext cx="4383000" cy="88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9701" y="2250512"/>
            <a:ext cx="2893525" cy="23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685800" y="1825625"/>
            <a:ext cx="721843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Five Good Reasons To Start Today</a:t>
            </a:r>
            <a:endParaRPr sz="2200" b="1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Lower drug costs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Reduce readmission rates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Tailor your cards to fit your needs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Demonstrate direct use of 340B funds to comply with HRSA requirements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Customize </a:t>
            </a:r>
            <a:r>
              <a:rPr lang="en-US" sz="22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CaptureCard</a:t>
            </a:r>
            <a:r>
              <a:rPr lang="en-US" sz="22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to Match Your Brand </a:t>
            </a:r>
            <a:endParaRPr dirty="0"/>
          </a:p>
        </p:txBody>
      </p:sp>
      <p:pic>
        <p:nvPicPr>
          <p:cNvPr id="195" name="Google Shape;19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685800"/>
            <a:ext cx="4383000" cy="88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1" descr="A picture containing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233" y="1788107"/>
            <a:ext cx="3601960" cy="32817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ABFC29D-D147-8346-BA18-EEDDB1BABE28}"/>
              </a:ext>
            </a:extLst>
          </p:cNvPr>
          <p:cNvGrpSpPr/>
          <p:nvPr/>
        </p:nvGrpSpPr>
        <p:grpSpPr>
          <a:xfrm>
            <a:off x="6201784" y="6420304"/>
            <a:ext cx="6681059" cy="390905"/>
            <a:chOff x="1710466" y="6420304"/>
            <a:chExt cx="6681059" cy="3909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2ED813-581D-C44C-90C4-22AE9C8A4900}"/>
                </a:ext>
              </a:extLst>
            </p:cNvPr>
            <p:cNvSpPr txBox="1"/>
            <p:nvPr/>
          </p:nvSpPr>
          <p:spPr>
            <a:xfrm>
              <a:off x="1710466" y="6513565"/>
              <a:ext cx="66810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/>
                  <a:sym typeface="Arial"/>
                </a:rPr>
                <a:t>© 2021 CaptureRx. All rights reserved. CONFIDENTIAL AND PROPRIETARY INFORMATION.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D17B28-F5C6-B241-8631-00F362C9E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04" y="6420304"/>
              <a:ext cx="1175657" cy="3909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x Theme 2021">
      <a:dk1>
        <a:sysClr val="windowText" lastClr="000000"/>
      </a:dk1>
      <a:lt1>
        <a:sysClr val="window" lastClr="FFFFFF"/>
      </a:lt1>
      <a:dk2>
        <a:srgbClr val="006098"/>
      </a:dk2>
      <a:lt2>
        <a:srgbClr val="E7E6E6"/>
      </a:lt2>
      <a:accent1>
        <a:srgbClr val="76787B"/>
      </a:accent1>
      <a:accent2>
        <a:srgbClr val="D3634B"/>
      </a:accent2>
      <a:accent3>
        <a:srgbClr val="006098"/>
      </a:accent3>
      <a:accent4>
        <a:srgbClr val="F47F4D"/>
      </a:accent4>
      <a:accent5>
        <a:srgbClr val="385173"/>
      </a:accent5>
      <a:accent6>
        <a:srgbClr val="009CCD"/>
      </a:accent6>
      <a:hlink>
        <a:srgbClr val="D3634B"/>
      </a:hlink>
      <a:folHlink>
        <a:srgbClr val="3851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Rx Theme 202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BAF43"/>
      </a:accent1>
      <a:accent2>
        <a:srgbClr val="F47F4D"/>
      </a:accent2>
      <a:accent3>
        <a:srgbClr val="009CCD"/>
      </a:accent3>
      <a:accent4>
        <a:srgbClr val="D3634B"/>
      </a:accent4>
      <a:accent5>
        <a:srgbClr val="006098"/>
      </a:accent5>
      <a:accent6>
        <a:srgbClr val="385173"/>
      </a:accent6>
      <a:hlink>
        <a:srgbClr val="D3634B"/>
      </a:hlink>
      <a:folHlink>
        <a:srgbClr val="D3634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3">
      <a:dk1>
        <a:srgbClr val="FFFFFF"/>
      </a:dk1>
      <a:lt1>
        <a:srgbClr val="FFFFFF"/>
      </a:lt1>
      <a:dk2>
        <a:srgbClr val="8AD3EE"/>
      </a:dk2>
      <a:lt2>
        <a:srgbClr val="76787B"/>
      </a:lt2>
      <a:accent1>
        <a:srgbClr val="FBAF43"/>
      </a:accent1>
      <a:accent2>
        <a:srgbClr val="F47F4D"/>
      </a:accent2>
      <a:accent3>
        <a:srgbClr val="009CCD"/>
      </a:accent3>
      <a:accent4>
        <a:srgbClr val="D3634B"/>
      </a:accent4>
      <a:accent5>
        <a:srgbClr val="006098"/>
      </a:accent5>
      <a:accent6>
        <a:srgbClr val="385173"/>
      </a:accent6>
      <a:hlink>
        <a:srgbClr val="D3634B"/>
      </a:hlink>
      <a:folHlink>
        <a:srgbClr val="D3634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7233</TotalTime>
  <Words>345</Words>
  <Application>Microsoft Office PowerPoint</Application>
  <PresentationFormat>Widescreen</PresentationFormat>
  <Paragraphs>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Montserrat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(Hero Image for Product)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Walker</dc:creator>
  <cp:lastModifiedBy>Karen Walker</cp:lastModifiedBy>
  <cp:revision>19</cp:revision>
  <dcterms:created xsi:type="dcterms:W3CDTF">2021-01-15T22:04:23Z</dcterms:created>
  <dcterms:modified xsi:type="dcterms:W3CDTF">2021-01-26T20:21:10Z</dcterms:modified>
</cp:coreProperties>
</file>