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3" r:id="rId3"/>
  </p:sldMasterIdLst>
  <p:notesMasterIdLst>
    <p:notesMasterId r:id="rId35"/>
  </p:notesMasterIdLst>
  <p:sldIdLst>
    <p:sldId id="257" r:id="rId4"/>
    <p:sldId id="259" r:id="rId5"/>
    <p:sldId id="258" r:id="rId6"/>
    <p:sldId id="260" r:id="rId7"/>
    <p:sldId id="287" r:id="rId8"/>
    <p:sldId id="288" r:id="rId9"/>
    <p:sldId id="263" r:id="rId10"/>
    <p:sldId id="289" r:id="rId11"/>
    <p:sldId id="290" r:id="rId12"/>
    <p:sldId id="291" r:id="rId13"/>
    <p:sldId id="267" r:id="rId14"/>
    <p:sldId id="29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93" r:id="rId24"/>
    <p:sldId id="278" r:id="rId25"/>
    <p:sldId id="279" r:id="rId26"/>
    <p:sldId id="280" r:id="rId27"/>
    <p:sldId id="294" r:id="rId28"/>
    <p:sldId id="295" r:id="rId29"/>
    <p:sldId id="296" r:id="rId30"/>
    <p:sldId id="297" r:id="rId31"/>
    <p:sldId id="298" r:id="rId32"/>
    <p:sldId id="299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2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84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446DF-2BBC-4289-B6AF-B41F4C6EF1D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326C-262C-4537-8B64-A8699E01F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Change the graphic “Family Care” to your customer/prospect or other party. If N/A, delete and Center the </a:t>
            </a:r>
            <a:r>
              <a:rPr lang="en-US" dirty="0" err="1"/>
              <a:t>CaptureRx</a:t>
            </a:r>
            <a:r>
              <a:rPr lang="en-US" dirty="0"/>
              <a:t> logo</a:t>
            </a:r>
            <a:endParaRPr dirty="0"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Bubble would appear – linking to the 340B mentor – their name, title, contact information etc. </a:t>
            </a:r>
            <a:endParaRPr dirty="0"/>
          </a:p>
        </p:txBody>
      </p:sp>
      <p:sp>
        <p:nvSpPr>
          <p:cNvPr id="158" name="Google Shape;1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5abf7d7df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95abf7d7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8898a6107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7" name="Google Shape;137;g98898a610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8eee55887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g98eee5588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6180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C83566-4EFE-40E6-AC96-90F0FC25B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859" y="3602038"/>
            <a:ext cx="910814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CD8562-A5D8-4740-963E-92106497C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9859" y="1946276"/>
            <a:ext cx="9108141" cy="1655762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section</a:t>
            </a:r>
          </a:p>
        </p:txBody>
      </p:sp>
    </p:spTree>
    <p:extLst>
      <p:ext uri="{BB962C8B-B14F-4D97-AF65-F5344CB8AC3E}">
        <p14:creationId xmlns:p14="http://schemas.microsoft.com/office/powerpoint/2010/main" val="24752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6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223E-5D12-4EFF-9D11-9C493EAA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9570F-D8B0-4571-AAE4-4D21E952A9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Click to add text</a:t>
            </a:r>
          </a:p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100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</p:spTree>
    <p:extLst>
      <p:ext uri="{BB962C8B-B14F-4D97-AF65-F5344CB8AC3E}">
        <p14:creationId xmlns:p14="http://schemas.microsoft.com/office/powerpoint/2010/main" val="167482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EEBB2-39A0-4FAB-B005-BAAE715C6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4F949-BC0F-409F-B3B2-F573D4AAB4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0AE37-3014-4161-9396-31C46ECD3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EE318-BA6D-44D9-AF9D-47F27ED3FE5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EFEB1A-0598-4528-B2A5-E70F9582C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144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74135" y="6492398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65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0F41A-A819-4248-BA83-B0F362884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939" y="1708689"/>
            <a:ext cx="3695861" cy="45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12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E548D0-9302-4AE6-A57B-7C255DB3F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536" y="2232773"/>
            <a:ext cx="359695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5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52F12-BE96-4A2B-8099-02DD66EC1C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7649" y="2270440"/>
            <a:ext cx="3773751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87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C1522-ECBB-434C-AC0E-2AFC43276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853" y="2199770"/>
            <a:ext cx="3999323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77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15129-A78D-4681-B35A-93B5490FC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220" y="2193916"/>
            <a:ext cx="2861041" cy="36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199" y="1825625"/>
            <a:ext cx="80189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766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2C51-1B43-41FD-92FF-81DD56C39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97F-FCD1-45E4-8EBC-06BE041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4118-590B-4DA7-B308-674D4FE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3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 hasCustomPrompt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 sz="1600"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172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971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6983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5296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 preserve="1">
  <p:cSld name="Title Slide 2">
    <p:bg>
      <p:bgPr>
        <a:solidFill>
          <a:schemeClr val="tx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 dirty="0"/>
              <a:t>Click to add section</a:t>
            </a:r>
            <a:endParaRPr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 hasCustomPrompt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76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2pPr>
            <a:lvl3pPr marL="1371600" lvl="2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3pPr>
            <a:lvl4pPr marL="1828800" lvl="3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4pPr>
            <a:lvl5pPr marL="2286000" lvl="4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70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56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Google Shape;86;p14">
            <a:extLst>
              <a:ext uri="{FF2B5EF4-FFF2-40B4-BE49-F238E27FC236}">
                <a16:creationId xmlns:a16="http://schemas.microsoft.com/office/drawing/2014/main" id="{C8711B37-C953-4468-A475-B801B806119B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2F609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87;p14">
            <a:extLst>
              <a:ext uri="{FF2B5EF4-FFF2-40B4-BE49-F238E27FC236}">
                <a16:creationId xmlns:a16="http://schemas.microsoft.com/office/drawing/2014/main" id="{55D7CFCA-D688-4A99-9225-87B226224ABB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tabLst/>
              <a:defRPr sz="4400" b="1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tabLst/>
              <a:defRPr sz="4400" b="1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tabLst/>
              <a:defRPr sz="4400" b="1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22860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2F609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460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05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CA365A-96D3-4ECF-A235-3D0F7848A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952" y="2069615"/>
            <a:ext cx="2859272" cy="3615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3C2C51-1B43-41FD-92FF-81DD56C39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97F-FCD1-45E4-8EBC-06BE041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4118-590B-4DA7-B308-674D4FE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387E-9E26-479F-9250-4257CC26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378DC-D496-4994-A24D-E85960099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79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2C0D-D633-47A6-8A89-6A3EA593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26091-C7BE-4297-BB1E-F33BAADAA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D1B7E-B551-4953-8F8A-F6F7A6E61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E972-9F42-483F-8064-D42553FD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8855-2BF8-40A0-A81B-DEC92C6C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07FE0-93DF-43EA-9F59-11C70BAD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28BD3-905B-4FE7-A2E2-E89D4697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F8CCC-8CBF-45BB-9B7D-66EEC7D1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29F-6E24-4ACD-ACAD-C03B09EDF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D9CF1-A907-48A5-BFE0-CC32CA828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997" y="1406632"/>
            <a:ext cx="3200677" cy="378594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75786-D80C-4292-8FCB-8C35313C90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1" y="1092714"/>
            <a:ext cx="2243142" cy="6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29F-6E24-4ACD-ACAD-C03B09EDF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75786-D80C-4292-8FCB-8C35313C90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1" y="1092714"/>
            <a:ext cx="2243142" cy="627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25988-26B3-4328-AF78-23F04E804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4769" y="1339758"/>
            <a:ext cx="3371380" cy="3895682"/>
          </a:xfrm>
          <a:prstGeom prst="rect">
            <a:avLst/>
          </a:prstGeom>
        </p:spPr>
      </p:pic>
      <p:pic>
        <p:nvPicPr>
          <p:cNvPr id="6" name="Google Shape;250;p35" descr="Picture 7">
            <a:extLst>
              <a:ext uri="{FF2B5EF4-FFF2-40B4-BE49-F238E27FC236}">
                <a16:creationId xmlns:a16="http://schemas.microsoft.com/office/drawing/2014/main" id="{F959C3F7-7259-4704-B46E-11E24D6F6A0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798368" y="1481137"/>
            <a:ext cx="3371851" cy="389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0;p35" descr="Picture 7">
            <a:extLst>
              <a:ext uri="{FF2B5EF4-FFF2-40B4-BE49-F238E27FC236}">
                <a16:creationId xmlns:a16="http://schemas.microsoft.com/office/drawing/2014/main" id="{D2A38BCA-9A28-4BA0-BE67-C23F59B1F43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950768" y="1633537"/>
            <a:ext cx="3371851" cy="3895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92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 preserve="1" userDrawn="1">
  <p:cSld name="Section break 4">
    <p:bg>
      <p:bgPr>
        <a:solidFill>
          <a:srgbClr val="8AD3EE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71461B-8041-4E6F-9881-68F3111FAD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F714A-0055-4EB6-941B-0260808A9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877" y="1647474"/>
            <a:ext cx="3900185" cy="3563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44FA28-37B7-4469-B03F-BD005BDC0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3487" y="1119176"/>
            <a:ext cx="2237426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C9BA76-4438-482E-93F2-99D09B66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A3CD7-1979-4921-8709-0B6D0BEF9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48476-82B3-40FD-B6CB-418984E22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988" y="6439460"/>
            <a:ext cx="524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D8DE2B5B-0CC7-4F80-8DEA-1D5F4D6C04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5813D-0E57-4784-8949-20F84EAB44DA}"/>
              </a:ext>
            </a:extLst>
          </p:cNvPr>
          <p:cNvSpPr txBox="1"/>
          <p:nvPr userDrawn="1"/>
        </p:nvSpPr>
        <p:spPr>
          <a:xfrm>
            <a:off x="6201785" y="6513565"/>
            <a:ext cx="4744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A5A5A5"/>
                </a:solidFill>
                <a:latin typeface="Arial Narrow" panose="020B0606020202030204" pitchFamily="34" charset="0"/>
              </a:rPr>
              <a:t>© 2021 CaptureRx. All rights reserved. CONFIDENTIAL AND PROPRIETARY INFORMATION.</a:t>
            </a:r>
            <a:endParaRPr lang="en-US" sz="1000" b="1" dirty="0">
              <a:solidFill>
                <a:srgbClr val="A5A5A5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0312B-6ACD-4AC2-981D-10AAD8E7B03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86" y="6405690"/>
            <a:ext cx="1175657" cy="3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8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6" r:id="rId6"/>
    <p:sldLayoutId id="2147483665" r:id="rId7"/>
    <p:sldLayoutId id="2147483681" r:id="rId8"/>
    <p:sldLayoutId id="2147483691" r:id="rId9"/>
    <p:sldLayoutId id="2147483682" r:id="rId10"/>
    <p:sldLayoutId id="2147483666" r:id="rId11"/>
    <p:sldLayoutId id="2147483673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 Narrow" panose="020B0606020202030204" pitchFamily="34" charset="0"/>
        <a:buChar char="─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 Narrow" panose="020B0606020202030204" pitchFamily="34" charset="0"/>
        <a:buChar char="─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 i="0" u="none" strike="noStrike" cap="none">
                <a:solidFill>
                  <a:srgbClr val="2F6090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85800" y="21463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87639-4940-4388-A220-3D67E18D8095}"/>
              </a:ext>
            </a:extLst>
          </p:cNvPr>
          <p:cNvSpPr txBox="1"/>
          <p:nvPr userDrawn="1"/>
        </p:nvSpPr>
        <p:spPr>
          <a:xfrm>
            <a:off x="6201784" y="6513565"/>
            <a:ext cx="6681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A5A5A5"/>
                </a:solidFill>
                <a:latin typeface="Arial Narrow" panose="020B0606020202030204" pitchFamily="34" charset="0"/>
              </a:rPr>
              <a:t>© 2021 CaptureRx. All rights reserved. CONFIDENTIAL AND PROPRIETARY INFORMATION.</a:t>
            </a:r>
            <a:endParaRPr lang="en-US" sz="1000" b="1" dirty="0">
              <a:solidFill>
                <a:srgbClr val="A5A5A5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61CEC-5999-4B31-AC18-B52F4A7D3B7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622" y="6420304"/>
            <a:ext cx="1175657" cy="3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54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71500" marR="0" lvl="0" indent="-4572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914400" marR="0" lvl="1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D3634B"/>
        </a:buClr>
        <a:buSzPts val="1800"/>
        <a:buFont typeface="Arial Narrow" panose="020B0606020202030204" pitchFamily="34" charset="0"/>
        <a:buChar char="─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1371600" marR="0" lvl="2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L="1828800" marR="0" lvl="3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EA4335"/>
          </p15:clr>
        </p15:guide>
        <p15:guide id="2" orient="horz" pos="432">
          <p15:clr>
            <a:srgbClr val="EA4335"/>
          </p15:clr>
        </p15:guide>
        <p15:guide id="3" pos="7248">
          <p15:clr>
            <a:srgbClr val="EA4335"/>
          </p15:clr>
        </p15:guide>
        <p15:guide id="4" orient="horz" pos="3888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25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zxN0MxO9iA&amp;feature=emb_log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2002" y="4725966"/>
            <a:ext cx="1476376" cy="59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3619" y="4857708"/>
            <a:ext cx="1466851" cy="4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CD83D7-4644-FF43-A6F4-17235F32D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829" y="896257"/>
            <a:ext cx="6760343" cy="377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>
            <a:off x="-19302" y="-20005"/>
            <a:ext cx="12230606" cy="6898011"/>
          </a:xfrm>
          <a:prstGeom prst="rect">
            <a:avLst/>
          </a:prstGeom>
          <a:solidFill>
            <a:srgbClr val="F8F6F5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4294967295"/>
          </p:nvPr>
        </p:nvSpPr>
        <p:spPr>
          <a:xfrm>
            <a:off x="665900" y="1109033"/>
            <a:ext cx="6399213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2F6090"/>
                </a:solidFill>
              </a:rPr>
              <a:t>Allison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2F6090"/>
                </a:solidFill>
              </a:rPr>
              <a:t>Wilson-Smith</a:t>
            </a:r>
            <a:endParaRPr dirty="0"/>
          </a:p>
        </p:txBody>
      </p:sp>
      <p:sp>
        <p:nvSpPr>
          <p:cNvPr id="136" name="Google Shape;136;p21"/>
          <p:cNvSpPr txBox="1"/>
          <p:nvPr/>
        </p:nvSpPr>
        <p:spPr>
          <a:xfrm>
            <a:off x="950830" y="3191213"/>
            <a:ext cx="5829355" cy="251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Regular cadence calls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12 years in 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Nonummy articulum etum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Lorem ipsum dolor amet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905110" y="2204118"/>
            <a:ext cx="6399096" cy="63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340B MENTOR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8" name="Google Shape;138;p21" descr="AW-S.png"/>
          <p:cNvPicPr preferRelativeResize="0"/>
          <p:nvPr/>
        </p:nvPicPr>
        <p:blipFill rotWithShape="1">
          <a:blip r:embed="rId3">
            <a:alphaModFix/>
          </a:blip>
          <a:srcRect r="741"/>
          <a:stretch/>
        </p:blipFill>
        <p:spPr>
          <a:xfrm>
            <a:off x="6480759" y="996950"/>
            <a:ext cx="4876801" cy="4864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3F583BB-7463-7C49-BBDD-A0A47BE697C2}"/>
              </a:ext>
            </a:extLst>
          </p:cNvPr>
          <p:cNvGrpSpPr/>
          <p:nvPr/>
        </p:nvGrpSpPr>
        <p:grpSpPr>
          <a:xfrm>
            <a:off x="6201784" y="6420304"/>
            <a:ext cx="6681059" cy="390905"/>
            <a:chOff x="1710466" y="6420304"/>
            <a:chExt cx="6681059" cy="390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71E4CD-DCE9-1845-BAD8-BCA40D2CFE60}"/>
                </a:ext>
              </a:extLst>
            </p:cNvPr>
            <p:cNvSpPr txBox="1"/>
            <p:nvPr/>
          </p:nvSpPr>
          <p:spPr>
            <a:xfrm>
              <a:off x="1710466" y="6513565"/>
              <a:ext cx="66810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  <a:sym typeface="Arial"/>
                </a:rPr>
                <a:t>© 2021 CaptureRx. All rights reserved. CONFIDENTIAL AND PROPRIETARY INFORMATION.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64A9D6-2AFC-764D-93DB-A4729336D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04" y="6420304"/>
              <a:ext cx="1175657" cy="390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/>
          <p:nvPr/>
        </p:nvSpPr>
        <p:spPr>
          <a:xfrm>
            <a:off x="-19302" y="-20005"/>
            <a:ext cx="12230700" cy="6897900"/>
          </a:xfrm>
          <a:prstGeom prst="rect">
            <a:avLst/>
          </a:prstGeom>
          <a:solidFill>
            <a:srgbClr val="F8F6F5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4294967295"/>
          </p:nvPr>
        </p:nvSpPr>
        <p:spPr>
          <a:xfrm>
            <a:off x="5307569" y="901606"/>
            <a:ext cx="7434093" cy="58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F6090"/>
                </a:solidFill>
              </a:rPr>
              <a:t>TEMPLE UNIVERSITY</a:t>
            </a:r>
            <a:endParaRPr/>
          </a:p>
        </p:txBody>
      </p:sp>
      <p:sp>
        <p:nvSpPr>
          <p:cNvPr id="145" name="Google Shape;145;p22"/>
          <p:cNvSpPr txBox="1"/>
          <p:nvPr/>
        </p:nvSpPr>
        <p:spPr>
          <a:xfrm>
            <a:off x="5353287" y="4416724"/>
            <a:ext cx="5238512" cy="146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Nonummy articulum etum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Lorem ipsum dolor amet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Nonummy articulum etum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6" name="Google Shape;146;p2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004" y="3813690"/>
            <a:ext cx="3267076" cy="19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5353289" y="1609730"/>
            <a:ext cx="5238511" cy="146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Nonummy articulum etum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Lorem ipsum dolor amet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Nonummy articulum etum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5353287" y="3686690"/>
            <a:ext cx="6307656" cy="58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ACE CERTIFIED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9" name="Google Shape;149;p22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004" y="1156314"/>
            <a:ext cx="3267076" cy="1905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440BFAF-ADC9-466D-8A93-8F7263C6D521}"/>
              </a:ext>
            </a:extLst>
          </p:cNvPr>
          <p:cNvGrpSpPr/>
          <p:nvPr/>
        </p:nvGrpSpPr>
        <p:grpSpPr>
          <a:xfrm>
            <a:off x="6201784" y="6420304"/>
            <a:ext cx="6681059" cy="390905"/>
            <a:chOff x="1710466" y="6420304"/>
            <a:chExt cx="6681059" cy="3909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715252-E83F-4A44-B6C4-02F9080877FD}"/>
                </a:ext>
              </a:extLst>
            </p:cNvPr>
            <p:cNvSpPr txBox="1"/>
            <p:nvPr/>
          </p:nvSpPr>
          <p:spPr>
            <a:xfrm>
              <a:off x="1710466" y="6513565"/>
              <a:ext cx="66810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  <a:sym typeface="Arial"/>
                </a:rPr>
                <a:t>© 2021 CaptureRx. All rights reserved. CONFIDENTIAL AND PROPRIETARY INFORMATION.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563579-1468-4E25-B8CA-B79DE5138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04" y="6420304"/>
              <a:ext cx="1175657" cy="390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body" idx="4294967295"/>
          </p:nvPr>
        </p:nvSpPr>
        <p:spPr>
          <a:xfrm>
            <a:off x="1065211" y="1644650"/>
            <a:ext cx="10061575" cy="228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7200"/>
              <a:buFont typeface="Arial"/>
              <a:buNone/>
            </a:pPr>
            <a:r>
              <a:rPr lang="en-US" sz="7200" b="1" i="0" u="none" strike="noStrike" cap="none" dirty="0">
                <a:solidFill>
                  <a:srgbClr val="2F6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340B Compliance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7200"/>
              <a:buFont typeface="Arial"/>
              <a:buNone/>
            </a:pPr>
            <a:r>
              <a:rPr lang="en-US" sz="7200" b="1" i="0" u="none" strike="noStrike" cap="none" dirty="0">
                <a:solidFill>
                  <a:srgbClr val="2F6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Trust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2061090" y="4011301"/>
            <a:ext cx="8069819" cy="94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 passion is compliance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industry’s most complete suite of solutions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/>
          <p:nvPr/>
        </p:nvSpPr>
        <p:spPr>
          <a:xfrm>
            <a:off x="-19302" y="-20005"/>
            <a:ext cx="12230606" cy="6898011"/>
          </a:xfrm>
          <a:prstGeom prst="rect">
            <a:avLst/>
          </a:prstGeom>
          <a:solidFill>
            <a:srgbClr val="F8F6F5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4294967295"/>
          </p:nvPr>
        </p:nvSpPr>
        <p:spPr>
          <a:xfrm>
            <a:off x="1041535" y="2413000"/>
            <a:ext cx="6810375" cy="324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Your personal 340B expert contact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Dedicated to your compliance, financial health and community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Regular program performance reviews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Working together to improve your program</a:t>
            </a:r>
            <a:endParaRPr dirty="0"/>
          </a:p>
        </p:txBody>
      </p:sp>
      <p:pic>
        <p:nvPicPr>
          <p:cNvPr id="162" name="Google Shape;162;p24" descr="Pictur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0160" y="1343025"/>
            <a:ext cx="2686051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1535" y="661744"/>
            <a:ext cx="2035392" cy="12501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A8690A2-544E-6B41-9B6E-6F7EFD34FE63}"/>
              </a:ext>
            </a:extLst>
          </p:cNvPr>
          <p:cNvGrpSpPr/>
          <p:nvPr/>
        </p:nvGrpSpPr>
        <p:grpSpPr>
          <a:xfrm>
            <a:off x="6201784" y="6420304"/>
            <a:ext cx="6681059" cy="390905"/>
            <a:chOff x="1710466" y="6420304"/>
            <a:chExt cx="6681059" cy="3909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415BFE-397E-F34F-B319-A34ED9427A43}"/>
                </a:ext>
              </a:extLst>
            </p:cNvPr>
            <p:cNvSpPr txBox="1"/>
            <p:nvPr/>
          </p:nvSpPr>
          <p:spPr>
            <a:xfrm>
              <a:off x="1710466" y="6513565"/>
              <a:ext cx="66810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  <a:sym typeface="Arial"/>
                </a:rPr>
                <a:t>© 2021 CaptureRx. All rights reserved. CONFIDENTIAL AND PROPRIETARY INFORMATION.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24B72A-6CAA-7241-8358-DBF2211D1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04" y="6420304"/>
              <a:ext cx="1175657" cy="390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body" idx="4294967295"/>
          </p:nvPr>
        </p:nvSpPr>
        <p:spPr>
          <a:xfrm>
            <a:off x="976749" y="2171780"/>
            <a:ext cx="9009293" cy="32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340B seminars where we come to you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Hands-on, expert driven workshops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340B industry and CaptureRx updates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Network and collaborate with your peers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Learn solutions to strengthen your program</a:t>
            </a:r>
            <a:endParaRPr dirty="0"/>
          </a:p>
        </p:txBody>
      </p:sp>
      <p:pic>
        <p:nvPicPr>
          <p:cNvPr id="170" name="Google Shape;170;p25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749" y="1017143"/>
            <a:ext cx="3502709" cy="81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 descr="Picture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3567" y="816312"/>
            <a:ext cx="4648201" cy="563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5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body" idx="4294967295"/>
          </p:nvPr>
        </p:nvSpPr>
        <p:spPr>
          <a:xfrm>
            <a:off x="970792" y="2298780"/>
            <a:ext cx="9009293" cy="32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Quick, relevant, actionable webinars</a:t>
            </a:r>
            <a:endParaRPr dirty="0">
              <a:latin typeface="+mj-lt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What you need to know now</a:t>
            </a:r>
            <a:endParaRPr dirty="0">
              <a:latin typeface="+mj-lt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Hear from 340B experts</a:t>
            </a:r>
            <a:endParaRPr dirty="0">
              <a:latin typeface="+mj-lt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Actionable insights to use today</a:t>
            </a:r>
            <a:endParaRPr dirty="0">
              <a:latin typeface="+mj-lt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Stay up to date on industry changes</a:t>
            </a:r>
            <a:endParaRPr dirty="0">
              <a:latin typeface="+mj-lt"/>
            </a:endParaRPr>
          </a:p>
        </p:txBody>
      </p:sp>
      <p:pic>
        <p:nvPicPr>
          <p:cNvPr id="179" name="Google Shape;179;p26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2883" y="1400175"/>
            <a:ext cx="4210051" cy="40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0145" y="755562"/>
            <a:ext cx="2089573" cy="1049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536" y="806288"/>
            <a:ext cx="2997923" cy="115046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>
            <a:spLocks noGrp="1"/>
          </p:cNvSpPr>
          <p:nvPr>
            <p:ph type="body" idx="4294967295"/>
          </p:nvPr>
        </p:nvSpPr>
        <p:spPr>
          <a:xfrm>
            <a:off x="909536" y="2283861"/>
            <a:ext cx="9009293" cy="32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Become a certified 340B coordinator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Set your program and people up for success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Optimize your compliance &amp; savings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Formalized curriculum created by experts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Online, flexible learning system</a:t>
            </a:r>
            <a:endParaRPr dirty="0"/>
          </a:p>
        </p:txBody>
      </p:sp>
      <p:pic>
        <p:nvPicPr>
          <p:cNvPr id="188" name="Google Shape;188;p27" descr="Pictur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2643" y="1638300"/>
            <a:ext cx="4210051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body" idx="4294967295"/>
          </p:nvPr>
        </p:nvSpPr>
        <p:spPr>
          <a:xfrm>
            <a:off x="965899" y="2382154"/>
            <a:ext cx="9009293" cy="32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Your mentor for ACE certification success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We help fund the certification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We provide support throughout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dirty="0">
                <a:solidFill>
                  <a:srgbClr val="666666"/>
                </a:solidFill>
              </a:rPr>
              <a:t>Y</a:t>
            </a:r>
            <a:r>
              <a:rPr lang="en-US" sz="2200" i="0" u="none" strike="noStrike" cap="none" dirty="0">
                <a:solidFill>
                  <a:srgbClr val="666666"/>
                </a:solidFill>
              </a:rPr>
              <a:t>our path to certification</a:t>
            </a:r>
            <a:endParaRPr dirty="0"/>
          </a:p>
        </p:txBody>
      </p:sp>
      <p:pic>
        <p:nvPicPr>
          <p:cNvPr id="195" name="Google Shape;195;p28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2535" y="1333500"/>
            <a:ext cx="2695576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5899" y="924867"/>
            <a:ext cx="2246937" cy="1094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5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body" idx="4294967295"/>
          </p:nvPr>
        </p:nvSpPr>
        <p:spPr>
          <a:xfrm>
            <a:off x="940121" y="2443846"/>
            <a:ext cx="9009293" cy="324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340B consulting for your unique needs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Powered by </a:t>
            </a:r>
            <a:r>
              <a:rPr lang="en-US" sz="2200" i="0" u="none" strike="noStrike" cap="none" dirty="0" err="1">
                <a:solidFill>
                  <a:srgbClr val="666666"/>
                </a:solidFill>
              </a:rPr>
              <a:t>PatientCraft</a:t>
            </a:r>
            <a:r>
              <a:rPr lang="en-US" sz="2200" i="0" u="none" strike="noStrike" cap="none" dirty="0">
                <a:solidFill>
                  <a:srgbClr val="666666"/>
                </a:solidFill>
              </a:rPr>
              <a:t> consultants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Limit 340B audit risk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Improve savings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Optimize patient care</a:t>
            </a:r>
            <a:endParaRPr dirty="0"/>
          </a:p>
        </p:txBody>
      </p:sp>
      <p:pic>
        <p:nvPicPr>
          <p:cNvPr id="202" name="Google Shape;202;p29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1828" y="1400175"/>
            <a:ext cx="4210051" cy="40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 descr="Pictur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121" y="950657"/>
            <a:ext cx="2716306" cy="970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body" idx="4294967295"/>
          </p:nvPr>
        </p:nvSpPr>
        <p:spPr>
          <a:xfrm>
            <a:off x="919263" y="2010894"/>
            <a:ext cx="9009293" cy="324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On demand learning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A robust online training program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Providing practical industry knowledge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Access to a vast network of resources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None/>
            </a:pPr>
            <a:endParaRPr dirty="0"/>
          </a:p>
        </p:txBody>
      </p:sp>
      <p:pic>
        <p:nvPicPr>
          <p:cNvPr id="210" name="Google Shape;210;p30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3400" y="816312"/>
            <a:ext cx="4648201" cy="563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263" y="1058109"/>
            <a:ext cx="3891086" cy="595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5" y="0"/>
            <a:ext cx="1218487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686411" y="688532"/>
            <a:ext cx="10756408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Enabling Missions with 340B Solutions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686411" y="1881397"/>
            <a:ext cx="5829300" cy="3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20 years of 340B leadership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8 million lives served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550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CEs and 3,500 pharmacies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 million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eligible prescriptions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$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2.5 billion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 savings for CEs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body" idx="4294967295"/>
          </p:nvPr>
        </p:nvSpPr>
        <p:spPr>
          <a:xfrm>
            <a:off x="238125" y="1255713"/>
            <a:ext cx="11953875" cy="228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6696"/>
              <a:buFont typeface="Arial"/>
              <a:buNone/>
            </a:pPr>
            <a:r>
              <a:rPr lang="en-US" sz="6696" b="1" i="0" u="none" strike="noStrike" cap="none" dirty="0">
                <a:solidFill>
                  <a:srgbClr val="2F6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F6090"/>
              </a:buClr>
              <a:buSzPts val="6696"/>
              <a:buFont typeface="Arial"/>
              <a:buNone/>
            </a:pPr>
            <a:r>
              <a:rPr lang="en-US" sz="6696" b="1" i="0" u="none" strike="noStrike" cap="none" dirty="0">
                <a:solidFill>
                  <a:srgbClr val="2F6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340B Savings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3470654" y="4126000"/>
            <a:ext cx="5250689" cy="94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There’s only one correct savings total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 solutions to get you closest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2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25" y="663775"/>
            <a:ext cx="1995050" cy="124813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 txBox="1">
            <a:spLocks noGrp="1"/>
          </p:cNvSpPr>
          <p:nvPr>
            <p:ph type="body" idx="4294967295"/>
          </p:nvPr>
        </p:nvSpPr>
        <p:spPr>
          <a:xfrm>
            <a:off x="1033125" y="2426842"/>
            <a:ext cx="9009293" cy="32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Your personal 340B expert contact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Dedicated to your compliance,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     financial health and community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Regular program performance reviews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Working together to improve your program</a:t>
            </a:r>
            <a:endParaRPr dirty="0"/>
          </a:p>
        </p:txBody>
      </p:sp>
      <p:pic>
        <p:nvPicPr>
          <p:cNvPr id="225" name="Google Shape;225;p32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4085" y="1343025"/>
            <a:ext cx="2686051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084" y="642338"/>
            <a:ext cx="1801906" cy="123992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 txBox="1">
            <a:spLocks noGrp="1"/>
          </p:cNvSpPr>
          <p:nvPr>
            <p:ph type="body" idx="4294967295"/>
          </p:nvPr>
        </p:nvSpPr>
        <p:spPr>
          <a:xfrm>
            <a:off x="995084" y="2426842"/>
            <a:ext cx="6008831" cy="32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Our experts look at your books to optimize your 340B savings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dirty="0">
                <a:solidFill>
                  <a:srgbClr val="666666"/>
                </a:solidFill>
              </a:rPr>
              <a:t>We i</a:t>
            </a:r>
            <a:r>
              <a:rPr lang="en-US" sz="2200" i="0" u="none" strike="noStrike" cap="none" dirty="0">
                <a:solidFill>
                  <a:srgbClr val="666666"/>
                </a:solidFill>
              </a:rPr>
              <a:t>dentify contract pharmacy opportunities, audit your filters and conduct a volume analysis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Ensuring savings are 340B compliant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dirty="0">
                <a:solidFill>
                  <a:srgbClr val="666666"/>
                </a:solidFill>
              </a:rPr>
              <a:t>Analysis of your current pharmacy network</a:t>
            </a:r>
            <a:endParaRPr dirty="0"/>
          </a:p>
        </p:txBody>
      </p:sp>
      <p:pic>
        <p:nvPicPr>
          <p:cNvPr id="234" name="Google Shape;234;p33" descr="Picture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848" y="1357312"/>
            <a:ext cx="4124326" cy="41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5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body" idx="4294967295"/>
          </p:nvPr>
        </p:nvSpPr>
        <p:spPr>
          <a:xfrm>
            <a:off x="932782" y="2071221"/>
            <a:ext cx="7357068" cy="32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Expand your specialty, retail chain, independent and </a:t>
            </a:r>
            <a:r>
              <a:rPr lang="en-US" sz="2200" dirty="0">
                <a:solidFill>
                  <a:srgbClr val="666666"/>
                </a:solidFill>
              </a:rPr>
              <a:t>mail order networks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dirty="0">
                <a:solidFill>
                  <a:srgbClr val="666666"/>
                </a:solidFill>
              </a:rPr>
              <a:t>Proximity mapping and a feasibility analysis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dirty="0">
                <a:solidFill>
                  <a:srgbClr val="666666"/>
                </a:solidFill>
              </a:rPr>
              <a:t>Capture all eligible prescriptions in your market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Understand pharmacy performance trends</a:t>
            </a:r>
            <a:endParaRPr dirty="0"/>
          </a:p>
        </p:txBody>
      </p:sp>
      <p:pic>
        <p:nvPicPr>
          <p:cNvPr id="241" name="Google Shape;241;p34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0685" y="1708784"/>
            <a:ext cx="3782732" cy="3810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4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782" y="1021234"/>
            <a:ext cx="3908447" cy="62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>
            <a:spLocks noGrp="1"/>
          </p:cNvSpPr>
          <p:nvPr>
            <p:ph type="body" idx="4294967295"/>
          </p:nvPr>
        </p:nvSpPr>
        <p:spPr>
          <a:xfrm>
            <a:off x="1021781" y="2171780"/>
            <a:ext cx="6515323" cy="32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Track your referral claims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Expand your overall 340B savings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dirty="0">
                <a:solidFill>
                  <a:srgbClr val="666666"/>
                </a:solidFill>
              </a:rPr>
              <a:t>Claims match on the patient filter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 err="1">
                <a:solidFill>
                  <a:srgbClr val="666666"/>
                </a:solidFill>
              </a:rPr>
              <a:t>ReferDoc</a:t>
            </a:r>
            <a:r>
              <a:rPr lang="en-US" sz="2200" i="0" u="none" strike="noStrike" cap="none" dirty="0">
                <a:solidFill>
                  <a:srgbClr val="666666"/>
                </a:solidFill>
              </a:rPr>
              <a:t> is housed in your Cumulus account</a:t>
            </a:r>
            <a:endParaRPr dirty="0"/>
          </a:p>
        </p:txBody>
      </p:sp>
      <p:pic>
        <p:nvPicPr>
          <p:cNvPr id="249" name="Google Shape;249;p35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781" y="1046000"/>
            <a:ext cx="2581008" cy="66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5" descr="Picture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8368" y="1481137"/>
            <a:ext cx="3371851" cy="389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6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343" y="1050377"/>
            <a:ext cx="3908449" cy="62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6"/>
          <p:cNvSpPr txBox="1">
            <a:spLocks noGrp="1"/>
          </p:cNvSpPr>
          <p:nvPr>
            <p:ph type="body" idx="4294967295"/>
          </p:nvPr>
        </p:nvSpPr>
        <p:spPr>
          <a:xfrm>
            <a:off x="1032343" y="2151038"/>
            <a:ext cx="9009293" cy="32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Expand your 340B savings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Track your specialty pharmacy claims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Expanded formulary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Multiple pharmacy options to choose from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Variable pricing models</a:t>
            </a:r>
            <a:endParaRPr dirty="0"/>
          </a:p>
        </p:txBody>
      </p:sp>
      <p:pic>
        <p:nvPicPr>
          <p:cNvPr id="258" name="Google Shape;258;p36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2835" y="1457325"/>
            <a:ext cx="3924301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5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7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478" y="1082165"/>
            <a:ext cx="3787425" cy="59518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7"/>
          <p:cNvSpPr txBox="1">
            <a:spLocks noGrp="1"/>
          </p:cNvSpPr>
          <p:nvPr>
            <p:ph type="body" idx="4294967295"/>
          </p:nvPr>
        </p:nvSpPr>
        <p:spPr>
          <a:xfrm>
            <a:off x="982478" y="2127226"/>
            <a:ext cx="9009293" cy="32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A gateway to grow your 340B benefits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One platform, multiple TPA partners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10-day implementation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No switch or implementation fees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Free volume analysis</a:t>
            </a:r>
            <a:endParaRPr dirty="0"/>
          </a:p>
        </p:txBody>
      </p:sp>
      <p:pic>
        <p:nvPicPr>
          <p:cNvPr id="266" name="Google Shape;266;p37" descr="Pictur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2098" y="1481137"/>
            <a:ext cx="3867151" cy="389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>
            <a:spLocks noGrp="1"/>
          </p:cNvSpPr>
          <p:nvPr>
            <p:ph type="body" idx="4294967295"/>
          </p:nvPr>
        </p:nvSpPr>
        <p:spPr>
          <a:xfrm>
            <a:off x="1096502" y="2213203"/>
            <a:ext cx="6515400" cy="3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Pass discounts for medications directly to the patient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Enhanced 340B compliance at the point of sale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Meets HRSA’s mandatory sliding fee guidelines for FQHCs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•"/>
            </a:pPr>
            <a:r>
              <a:rPr lang="en-US" sz="2200" i="0" u="none" strike="noStrike" cap="none" dirty="0">
                <a:solidFill>
                  <a:srgbClr val="666666"/>
                </a:solidFill>
              </a:rPr>
              <a:t>Customize fees and/or medications to meet your organizational needs</a:t>
            </a:r>
            <a:endParaRPr dirty="0"/>
          </a:p>
        </p:txBody>
      </p:sp>
      <p:pic>
        <p:nvPicPr>
          <p:cNvPr id="273" name="Google Shape;2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502" y="1095678"/>
            <a:ext cx="3061294" cy="59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7799" y="1147925"/>
            <a:ext cx="2549450" cy="456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>
            <a:spLocks noGrp="1"/>
          </p:cNvSpPr>
          <p:nvPr>
            <p:ph type="body" idx="4294967295"/>
          </p:nvPr>
        </p:nvSpPr>
        <p:spPr>
          <a:xfrm>
            <a:off x="723900" y="1622425"/>
            <a:ext cx="10471150" cy="228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7200"/>
              <a:buFont typeface="Arial"/>
              <a:buNone/>
            </a:pPr>
            <a:r>
              <a:rPr lang="en-US" sz="7200" b="1" i="0" u="none" strike="noStrike" cap="none" dirty="0">
                <a:solidFill>
                  <a:srgbClr val="2F6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Missions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7200"/>
              <a:buFont typeface="Arial"/>
              <a:buNone/>
            </a:pPr>
            <a:r>
              <a:rPr lang="en-US" sz="7200" b="1" i="0" u="none" strike="noStrike" cap="none" dirty="0">
                <a:solidFill>
                  <a:srgbClr val="2F6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Nationwide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Google Shape;280;p39"/>
          <p:cNvSpPr txBox="1"/>
          <p:nvPr/>
        </p:nvSpPr>
        <p:spPr>
          <a:xfrm>
            <a:off x="3435869" y="4194016"/>
            <a:ext cx="5320260" cy="43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 mission is to enable your mission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0" descr="Pictur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32"/>
            <a:ext cx="12193656" cy="685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0"/>
          <p:cNvSpPr txBox="1"/>
          <p:nvPr/>
        </p:nvSpPr>
        <p:spPr>
          <a:xfrm>
            <a:off x="1096175" y="2519056"/>
            <a:ext cx="5187893" cy="251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Enabling missions through grants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Over $700,000 in grants since 2019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Easy to apply. Easy to manage.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 types of grants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9" name="Google Shape;289;p40" descr="Pictur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175" y="777927"/>
            <a:ext cx="1565407" cy="1399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365DAD9-9D14-4B70-AF9A-922E505BF5F6}"/>
              </a:ext>
            </a:extLst>
          </p:cNvPr>
          <p:cNvGrpSpPr/>
          <p:nvPr/>
        </p:nvGrpSpPr>
        <p:grpSpPr>
          <a:xfrm>
            <a:off x="6201784" y="6420304"/>
            <a:ext cx="6681059" cy="390905"/>
            <a:chOff x="1710466" y="6420304"/>
            <a:chExt cx="6681059" cy="39090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33073B-7987-4099-9E20-20AE344DDDAD}"/>
                </a:ext>
              </a:extLst>
            </p:cNvPr>
            <p:cNvSpPr txBox="1"/>
            <p:nvPr/>
          </p:nvSpPr>
          <p:spPr>
            <a:xfrm>
              <a:off x="1710466" y="6513565"/>
              <a:ext cx="66810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  <a:sym typeface="Arial"/>
                </a:rPr>
                <a:t>© 2021 CaptureRx. All rights reserved. CONFIDENTIAL AND PROPRIETARY INFORMATION.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349B34-41D3-4057-87A0-64A50CE3A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04" y="6420304"/>
              <a:ext cx="1175657" cy="390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200"/>
            <a:ext cx="398427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>
            <a:spLocks noGrp="1"/>
          </p:cNvSpPr>
          <p:nvPr>
            <p:ph type="subTitle" idx="4294967295"/>
          </p:nvPr>
        </p:nvSpPr>
        <p:spPr>
          <a:xfrm>
            <a:off x="468084" y="680313"/>
            <a:ext cx="988695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Three </a:t>
            </a:r>
            <a:r>
              <a:rPr lang="en-US" sz="4400" b="1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4400" b="1" i="0" u="none" strike="noStrike" cap="none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illars to Enable Your Mission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329538" y="2842278"/>
            <a:ext cx="33252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optimal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savings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4" descr="Pictur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5267" y="1782200"/>
            <a:ext cx="4101466" cy="508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 descr="Picture 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725" y="1801100"/>
            <a:ext cx="3984275" cy="50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1138338" y="5085642"/>
            <a:ext cx="1707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4749000" y="2840058"/>
            <a:ext cx="26940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dependable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compliance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5242134" y="5083418"/>
            <a:ext cx="1707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8752649" y="2840053"/>
            <a:ext cx="28944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Impact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lives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your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community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8923864" y="5085547"/>
            <a:ext cx="25521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We’re here to serve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1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48"/>
            <a:ext cx="12192000" cy="685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1" descr="Picture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985" y="732477"/>
            <a:ext cx="1772973" cy="138882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1"/>
          <p:cNvSpPr txBox="1"/>
          <p:nvPr/>
        </p:nvSpPr>
        <p:spPr>
          <a:xfrm>
            <a:off x="1119113" y="2440304"/>
            <a:ext cx="5829354" cy="197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Coming Soon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Celebrating 340B success stories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Quick and easy application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Receive an award and email badge for your good deeds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Any 340B entity is eligible to apply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019F46-3721-4C76-A7BC-285CCEF6A2B6}"/>
              </a:ext>
            </a:extLst>
          </p:cNvPr>
          <p:cNvGrpSpPr/>
          <p:nvPr/>
        </p:nvGrpSpPr>
        <p:grpSpPr>
          <a:xfrm>
            <a:off x="6201784" y="6420304"/>
            <a:ext cx="6681059" cy="390905"/>
            <a:chOff x="1710466" y="6420304"/>
            <a:chExt cx="6681059" cy="39090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BF6E04-3D46-4B2D-B8E5-52EC7DD35466}"/>
                </a:ext>
              </a:extLst>
            </p:cNvPr>
            <p:cNvSpPr txBox="1"/>
            <p:nvPr/>
          </p:nvSpPr>
          <p:spPr>
            <a:xfrm>
              <a:off x="1710466" y="6513565"/>
              <a:ext cx="66810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  <a:sym typeface="Arial"/>
                </a:rPr>
                <a:t>© 2021 CaptureRx. All rights reserved. CONFIDENTIAL AND PROPRIETARY INFORMATION.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7BA545-7D80-4F31-8A0A-49D811690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04" y="6420304"/>
              <a:ext cx="1175657" cy="390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ECD7E-4F2F-4448-905D-E1B836CF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783" y="711519"/>
            <a:ext cx="6310435" cy="1762538"/>
          </a:xfrm>
          <a:prstGeom prst="rect">
            <a:avLst/>
          </a:prstGeom>
        </p:spPr>
      </p:pic>
      <p:sp>
        <p:nvSpPr>
          <p:cNvPr id="16" name="Google Shape;132;p19">
            <a:extLst>
              <a:ext uri="{FF2B5EF4-FFF2-40B4-BE49-F238E27FC236}">
                <a16:creationId xmlns:a16="http://schemas.microsoft.com/office/drawing/2014/main" id="{5296F045-7EDD-524E-AE2C-84BE08AEF51F}"/>
              </a:ext>
            </a:extLst>
          </p:cNvPr>
          <p:cNvSpPr txBox="1">
            <a:spLocks/>
          </p:cNvSpPr>
          <p:nvPr/>
        </p:nvSpPr>
        <p:spPr>
          <a:xfrm>
            <a:off x="3558567" y="2217346"/>
            <a:ext cx="5454432" cy="20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 mission is to enable your mission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Delivering optimal 340B savings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Delivering dependable 340B compliance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Impacting lives in your community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oogle Shape;130;p23" descr="Picture 9">
            <a:extLst>
              <a:ext uri="{FF2B5EF4-FFF2-40B4-BE49-F238E27FC236}">
                <a16:creationId xmlns:a16="http://schemas.microsoft.com/office/drawing/2014/main" id="{93D789BD-1319-AF48-B260-F24C06A15F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761" y="4857707"/>
            <a:ext cx="1914478" cy="534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89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 descr="Picture 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254525" cy="6893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-19302" y="-20005"/>
            <a:ext cx="12230606" cy="6898011"/>
          </a:xfrm>
          <a:prstGeom prst="rect">
            <a:avLst/>
          </a:prstGeom>
          <a:gradFill>
            <a:gsLst>
              <a:gs pos="0">
                <a:srgbClr val="0057A0"/>
              </a:gs>
              <a:gs pos="100000">
                <a:srgbClr val="009BCF"/>
              </a:gs>
            </a:gsLst>
            <a:lin ang="0" scaled="0"/>
          </a:gra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4294967295"/>
          </p:nvPr>
        </p:nvSpPr>
        <p:spPr>
          <a:xfrm>
            <a:off x="3899500" y="2343300"/>
            <a:ext cx="4392900" cy="14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</a:rPr>
              <a:t>Exceptionally easy to use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4055358" y="3839183"/>
            <a:ext cx="4081283" cy="140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And all required data that I need is in ONE spot.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8" name="Google Shape;98;p16" descr="Imag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9673" y="1769181"/>
            <a:ext cx="7472654" cy="58609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2636186" y="1025969"/>
            <a:ext cx="6919628" cy="49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 Medium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 Clients say it best…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5" y="0"/>
            <a:ext cx="121848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body" idx="4294967295"/>
          </p:nvPr>
        </p:nvSpPr>
        <p:spPr>
          <a:xfrm>
            <a:off x="1676400" y="1666484"/>
            <a:ext cx="9010650" cy="166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7200"/>
              <a:buFont typeface="Arial"/>
              <a:buNone/>
            </a:pPr>
            <a:r>
              <a:rPr lang="en-US" sz="7200" b="1" i="0" u="none" strike="noStrike" cap="none" dirty="0">
                <a:solidFill>
                  <a:srgbClr val="2F6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Trusted Advisor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933391" y="3530991"/>
            <a:ext cx="10325217" cy="146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 hire people with a passion to serve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Mix of technology, service and medical professionals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Over 25 ACE certified 340B experts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subTitle" idx="4294967295"/>
          </p:nvPr>
        </p:nvSpPr>
        <p:spPr>
          <a:xfrm>
            <a:off x="665900" y="1179031"/>
            <a:ext cx="6399213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2F6090"/>
                </a:solidFill>
              </a:rPr>
              <a:t>Johnathan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2F6090"/>
                </a:solidFill>
              </a:rPr>
              <a:t>Montgomery</a:t>
            </a:r>
            <a:endParaRPr dirty="0"/>
          </a:p>
        </p:txBody>
      </p:sp>
      <p:sp>
        <p:nvSpPr>
          <p:cNvPr id="117" name="Google Shape;117;p19"/>
          <p:cNvSpPr txBox="1"/>
          <p:nvPr/>
        </p:nvSpPr>
        <p:spPr>
          <a:xfrm>
            <a:off x="685800" y="2758132"/>
            <a:ext cx="5829355" cy="251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Guide you through 340B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12 years in 340B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Nonummy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articulum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etum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Lorem ipsum dolor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amet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905110" y="2204118"/>
            <a:ext cx="6399096" cy="63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340B GUIDE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9" name="Google Shape;119;p19" descr="J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0759" y="996950"/>
            <a:ext cx="4876801" cy="48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subTitle" idx="4294967295"/>
          </p:nvPr>
        </p:nvSpPr>
        <p:spPr>
          <a:xfrm>
            <a:off x="4757738" y="901700"/>
            <a:ext cx="7434262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2F6090"/>
                </a:solidFill>
              </a:rPr>
              <a:t>UNIVERSITY OF MICHIGAN</a:t>
            </a: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5353287" y="4416724"/>
            <a:ext cx="5238512" cy="146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Nonummy articulum etum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Lorem ipsum dolor amet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Nonummy articulum etum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6" name="Google Shape;126;p20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005" y="1139310"/>
            <a:ext cx="3267076" cy="190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004" y="3813690"/>
            <a:ext cx="3267076" cy="19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5353289" y="1609730"/>
            <a:ext cx="5238511" cy="146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Nonummy articulum etum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Lorem ipsum dolor amet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Nonummy articulum etum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5353287" y="3686690"/>
            <a:ext cx="6307656" cy="58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ACE CERTIFIED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x Theme 2021">
      <a:dk1>
        <a:sysClr val="windowText" lastClr="000000"/>
      </a:dk1>
      <a:lt1>
        <a:sysClr val="window" lastClr="FFFFFF"/>
      </a:lt1>
      <a:dk2>
        <a:srgbClr val="006098"/>
      </a:dk2>
      <a:lt2>
        <a:srgbClr val="E7E6E6"/>
      </a:lt2>
      <a:accent1>
        <a:srgbClr val="76787B"/>
      </a:accent1>
      <a:accent2>
        <a:srgbClr val="D3634B"/>
      </a:accent2>
      <a:accent3>
        <a:srgbClr val="006098"/>
      </a:accent3>
      <a:accent4>
        <a:srgbClr val="F47F4D"/>
      </a:accent4>
      <a:accent5>
        <a:srgbClr val="385173"/>
      </a:accent5>
      <a:accent6>
        <a:srgbClr val="009CCD"/>
      </a:accent6>
      <a:hlink>
        <a:srgbClr val="D3634B"/>
      </a:hlink>
      <a:folHlink>
        <a:srgbClr val="3851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FFFFFF"/>
      </a:dk1>
      <a:lt1>
        <a:srgbClr val="FFFFFF"/>
      </a:lt1>
      <a:dk2>
        <a:srgbClr val="8AD3EE"/>
      </a:dk2>
      <a:lt2>
        <a:srgbClr val="76787B"/>
      </a:lt2>
      <a:accent1>
        <a:srgbClr val="FBAF43"/>
      </a:accent1>
      <a:accent2>
        <a:srgbClr val="F47F4D"/>
      </a:accent2>
      <a:accent3>
        <a:srgbClr val="009CCD"/>
      </a:accent3>
      <a:accent4>
        <a:srgbClr val="D3634B"/>
      </a:accent4>
      <a:accent5>
        <a:srgbClr val="006098"/>
      </a:accent5>
      <a:accent6>
        <a:srgbClr val="385173"/>
      </a:accent6>
      <a:hlink>
        <a:srgbClr val="D3634B"/>
      </a:hlink>
      <a:folHlink>
        <a:srgbClr val="D3634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CRx Theme 202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BAF43"/>
      </a:accent1>
      <a:accent2>
        <a:srgbClr val="F47F4D"/>
      </a:accent2>
      <a:accent3>
        <a:srgbClr val="009CCD"/>
      </a:accent3>
      <a:accent4>
        <a:srgbClr val="D3634B"/>
      </a:accent4>
      <a:accent5>
        <a:srgbClr val="006098"/>
      </a:accent5>
      <a:accent6>
        <a:srgbClr val="385173"/>
      </a:accent6>
      <a:hlink>
        <a:srgbClr val="D3634B"/>
      </a:hlink>
      <a:folHlink>
        <a:srgbClr val="D3634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7235</TotalTime>
  <Words>774</Words>
  <Application>Microsoft Office PowerPoint</Application>
  <PresentationFormat>Widescreen</PresentationFormat>
  <Paragraphs>153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Narrow</vt:lpstr>
      <vt:lpstr>Calibri</vt:lpstr>
      <vt:lpstr>Montserrat</vt:lpstr>
      <vt:lpstr>Montserrat Medium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Walker</dc:creator>
  <cp:lastModifiedBy>Karen Walker</cp:lastModifiedBy>
  <cp:revision>20</cp:revision>
  <dcterms:created xsi:type="dcterms:W3CDTF">2021-01-15T22:04:23Z</dcterms:created>
  <dcterms:modified xsi:type="dcterms:W3CDTF">2021-01-27T16:12:57Z</dcterms:modified>
</cp:coreProperties>
</file>