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58" r:id="rId4"/>
    <p:sldId id="283" r:id="rId5"/>
    <p:sldId id="268" r:id="rId6"/>
    <p:sldId id="262" r:id="rId7"/>
    <p:sldId id="286" r:id="rId8"/>
    <p:sldId id="282" r:id="rId9"/>
    <p:sldId id="261" r:id="rId10"/>
    <p:sldId id="284" r:id="rId11"/>
    <p:sldId id="264" r:id="rId12"/>
    <p:sldId id="265" r:id="rId13"/>
    <p:sldId id="285" r:id="rId14"/>
    <p:sldId id="266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2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05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46DF-2BBC-4289-B6AF-B41F4C6EF1D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326C-262C-4537-8B64-A8699E01F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Change the graphic “Family Care” to your customer/prospect or other party. If N/A, delete and Center the </a:t>
            </a:r>
            <a:r>
              <a:rPr lang="en-US" dirty="0" err="1"/>
              <a:t>CaptureRx</a:t>
            </a:r>
            <a:r>
              <a:rPr lang="en-US" dirty="0"/>
              <a:t> logo</a:t>
            </a:r>
            <a:endParaRPr dirty="0"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8898a6107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7" name="Google Shape;137;g98898a610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Increase List Level button at top on Home section to get to next bullet, not the Tab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6326C-262C-4537-8B64-A8699E01FD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8eee55887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g98eee5588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618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C83566-4EFE-40E6-AC96-90F0FC25B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859" y="3602038"/>
            <a:ext cx="910814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CD8562-A5D8-4740-963E-92106497C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9859" y="1946276"/>
            <a:ext cx="9108141" cy="16557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section</a:t>
            </a:r>
          </a:p>
        </p:txBody>
      </p:sp>
    </p:spTree>
    <p:extLst>
      <p:ext uri="{BB962C8B-B14F-4D97-AF65-F5344CB8AC3E}">
        <p14:creationId xmlns:p14="http://schemas.microsoft.com/office/powerpoint/2010/main" val="24752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387E-9E26-479F-9250-4257CC26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378DC-D496-4994-A24D-E85960099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79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2C0D-D633-47A6-8A89-6A3EA593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26091-C7BE-4297-BB1E-F33BAADAA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D1B7E-B551-4953-8F8A-F6F7A6E61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E972-9F42-483F-8064-D42553FD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8855-2BF8-40A0-A81B-DEC92C6C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7FE0-93DF-43EA-9F59-11C70BAD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28BD3-905B-4FE7-A2E2-E89D4697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F8CCC-8CBF-45BB-9B7D-66EEC7D1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3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D9CF1-A907-48A5-BFE0-CC32CA828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997" y="1406632"/>
            <a:ext cx="3200677" cy="378594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25988-26B3-4328-AF78-23F04E804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4769" y="1339758"/>
            <a:ext cx="3371380" cy="3895682"/>
          </a:xfrm>
          <a:prstGeom prst="rect">
            <a:avLst/>
          </a:prstGeom>
        </p:spPr>
      </p:pic>
      <p:pic>
        <p:nvPicPr>
          <p:cNvPr id="6" name="Google Shape;250;p35" descr="Picture 7">
            <a:extLst>
              <a:ext uri="{FF2B5EF4-FFF2-40B4-BE49-F238E27FC236}">
                <a16:creationId xmlns:a16="http://schemas.microsoft.com/office/drawing/2014/main" id="{F959C3F7-7259-4704-B46E-11E24D6F6A0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798368" y="1481137"/>
            <a:ext cx="3371851" cy="389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0;p35" descr="Picture 7">
            <a:extLst>
              <a:ext uri="{FF2B5EF4-FFF2-40B4-BE49-F238E27FC236}">
                <a16:creationId xmlns:a16="http://schemas.microsoft.com/office/drawing/2014/main" id="{D2A38BCA-9A28-4BA0-BE67-C23F59B1F43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950768" y="1633537"/>
            <a:ext cx="3371851" cy="389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92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 userDrawn="1">
  <p:cSld name="Section break 3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71461B-8041-4E6F-9881-68F3111FAD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C7007A-210B-4DE7-B7FB-2A288B96D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487" y="1110383"/>
            <a:ext cx="2237426" cy="627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1F714A-0055-4EB6-941B-0260808A9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9517" y="1647474"/>
            <a:ext cx="4142905" cy="35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4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 preserve="1" userDrawn="1">
  <p:cSld name="Section break 4">
    <p:bg>
      <p:bgPr>
        <a:solidFill>
          <a:srgbClr val="8AD3EE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71461B-8041-4E6F-9881-68F3111FAD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F714A-0055-4EB6-941B-0260808A9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877" y="1647474"/>
            <a:ext cx="3900185" cy="3563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44FA28-37B7-4469-B03F-BD005BDC0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3487" y="1119176"/>
            <a:ext cx="223742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5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9570F-D8B0-4571-AAE4-4D21E952A9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100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1674828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EEBB2-39A0-4FAB-B005-BAAE715C6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4F949-BC0F-409F-B3B2-F573D4AAB4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0AE37-3014-4161-9396-31C46ECD3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EE318-BA6D-44D9-AF9D-47F27ED3FE5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EFEB1A-0598-4528-B2A5-E70F9582C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144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74135" y="6492398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65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A365A-96D3-4ECF-A235-3D0F7848A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952" y="2069615"/>
            <a:ext cx="2859272" cy="3615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6DEF4D-1D50-4DD1-B721-08F972AEF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726" y="1613096"/>
            <a:ext cx="2871465" cy="4456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7CF68F-663F-48A3-9431-6705D2B02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/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351572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339A9C-0700-44DB-894B-86203CE97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6409" y="1709000"/>
            <a:ext cx="3700593" cy="4584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7CF68F-663F-48A3-9431-6705D2B02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163154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4FB8C-51BF-4A20-A80B-2F40F17A8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6035" y="2114438"/>
            <a:ext cx="2859272" cy="3615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7CF68F-663F-48A3-9431-6705D2B02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46389"/>
            <a:ext cx="10515600" cy="4351338"/>
          </a:xfrm>
        </p:spPr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314022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0A6067-D55F-4A8B-9CDB-6BFFFB7473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3030" y="2798996"/>
            <a:ext cx="3596952" cy="3286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7CF68F-663F-48A3-9431-6705D2B02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33687"/>
            <a:ext cx="10515600" cy="4351338"/>
          </a:xfrm>
        </p:spPr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322867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F35C38-A9DB-42B4-9BBF-2CB015D99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4434" y="2650562"/>
            <a:ext cx="3309366" cy="2844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7CF68F-663F-48A3-9431-6705D2B02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553" y="1727014"/>
            <a:ext cx="10515600" cy="4351338"/>
          </a:xfrm>
        </p:spPr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31793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ic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72422A-86C1-41BC-91E2-C1E6D273C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3574" y="2827300"/>
            <a:ext cx="3220226" cy="2901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7CF68F-663F-48A3-9431-6705D2B02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38873"/>
            <a:ext cx="10515600" cy="4351338"/>
          </a:xfrm>
        </p:spPr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308419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9BA76-4438-482E-93F2-99D09B66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A3CD7-1979-4921-8709-0B6D0BEF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48476-82B3-40FD-B6CB-418984E22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988" y="6439460"/>
            <a:ext cx="524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D8DE2B5B-0CC7-4F80-8DEA-1D5F4D6C0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5813D-0E57-4784-8949-20F84EAB44DA}"/>
              </a:ext>
            </a:extLst>
          </p:cNvPr>
          <p:cNvSpPr txBox="1"/>
          <p:nvPr userDrawn="1"/>
        </p:nvSpPr>
        <p:spPr>
          <a:xfrm>
            <a:off x="6201785" y="6513565"/>
            <a:ext cx="4744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0312B-6ACD-4AC2-981D-10AAD8E7B03C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86" y="6405690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51" r:id="rId10"/>
    <p:sldLayoutId id="2147483652" r:id="rId11"/>
    <p:sldLayoutId id="2147483656" r:id="rId12"/>
    <p:sldLayoutId id="2147483665" r:id="rId13"/>
    <p:sldLayoutId id="2147483681" r:id="rId14"/>
    <p:sldLayoutId id="2147483689" r:id="rId15"/>
    <p:sldLayoutId id="2147483691" r:id="rId16"/>
    <p:sldLayoutId id="2147483682" r:id="rId17"/>
    <p:sldLayoutId id="2147483666" r:id="rId18"/>
    <p:sldLayoutId id="2147483673" r:id="rId19"/>
    <p:sldLayoutId id="214748367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 Narrow" panose="020B0606020202030204" pitchFamily="34" charset="0"/>
        <a:buChar char="─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 Narrow" panose="020B0606020202030204" pitchFamily="34" charset="0"/>
        <a:buChar char="─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2002" y="4725966"/>
            <a:ext cx="1476376" cy="5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3619" y="4857708"/>
            <a:ext cx="1466851" cy="4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D83D7-4644-FF43-A6F4-17235F32D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829" y="896257"/>
            <a:ext cx="6760343" cy="377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47C99-C589-4C30-AE3F-BE8CA886D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0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DEC7FC-D15C-413D-BEDA-F5CD4D7F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B6529-1513-40CB-A4F1-0685DEC95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22A2F-B8A3-440D-BC35-C1CD3EC2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092CC-ECF8-40C2-8C8B-4A23047B3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0167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7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1F2508-120F-45DE-BDE6-CEEC8E129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45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2BDAA3-503C-4BF3-806C-D4DE2F1E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8EF82-DC1D-4776-8019-BEE2618B11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3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ECD7E-4F2F-4448-905D-E1B836CF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783" y="711519"/>
            <a:ext cx="6310435" cy="1762538"/>
          </a:xfrm>
          <a:prstGeom prst="rect">
            <a:avLst/>
          </a:prstGeom>
        </p:spPr>
      </p:pic>
      <p:sp>
        <p:nvSpPr>
          <p:cNvPr id="16" name="Google Shape;132;p19">
            <a:extLst>
              <a:ext uri="{FF2B5EF4-FFF2-40B4-BE49-F238E27FC236}">
                <a16:creationId xmlns:a16="http://schemas.microsoft.com/office/drawing/2014/main" id="{5296F045-7EDD-524E-AE2C-84BE08AEF51F}"/>
              </a:ext>
            </a:extLst>
          </p:cNvPr>
          <p:cNvSpPr txBox="1">
            <a:spLocks/>
          </p:cNvSpPr>
          <p:nvPr/>
        </p:nvSpPr>
        <p:spPr>
          <a:xfrm>
            <a:off x="3558567" y="2217346"/>
            <a:ext cx="5454432" cy="20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mission is to enable your 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optimal 340B savings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dependable 340B compliance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Impacting lives in your community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130;p23" descr="Picture 9">
            <a:extLst>
              <a:ext uri="{FF2B5EF4-FFF2-40B4-BE49-F238E27FC236}">
                <a16:creationId xmlns:a16="http://schemas.microsoft.com/office/drawing/2014/main" id="{93D789BD-1319-AF48-B260-F24C06A15F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761" y="4857707"/>
            <a:ext cx="1914478" cy="53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89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5" y="0"/>
            <a:ext cx="1218487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686411" y="688532"/>
            <a:ext cx="10756408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Enabling Missions with 340B Solutions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686411" y="1881397"/>
            <a:ext cx="5829300" cy="3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20 years of 340B leadership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8 million lives served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550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CEs and 3,500 pharmacies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 million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eligible prescriptions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$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2.5 billion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 savings for CEs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200"/>
            <a:ext cx="398427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>
            <a:spLocks noGrp="1"/>
          </p:cNvSpPr>
          <p:nvPr>
            <p:ph type="subTitle" idx="4294967295"/>
          </p:nvPr>
        </p:nvSpPr>
        <p:spPr>
          <a:xfrm>
            <a:off x="468084" y="680313"/>
            <a:ext cx="98869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Three </a:t>
            </a:r>
            <a:r>
              <a:rPr lang="en-US" sz="4400" b="1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illars to Enable Your Mission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329538" y="2842278"/>
            <a:ext cx="33252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optimal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savings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5267" y="1782200"/>
            <a:ext cx="4101466" cy="508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 descr="Picture 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725" y="1801100"/>
            <a:ext cx="3984275" cy="50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1138338" y="5085642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4749000" y="2840058"/>
            <a:ext cx="26940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dependable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compliance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5242134" y="5083418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8752649" y="2840053"/>
            <a:ext cx="28944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Impact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lives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your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community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8923864" y="5085547"/>
            <a:ext cx="25521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We’re here to serve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B90C-1169-4EB0-9C31-12B28B12D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9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82078-7F2F-4A4F-BD9D-C6F455D93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 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27D6102-1928-4B46-A627-07C84FB3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7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69A55B-A6CE-486B-AB3C-F69ECB7E8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98B30E-2B55-4A97-80CB-B48C31AE0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1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2D1121-90D1-4B9B-84D8-0EBFF03AD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3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5C0F7D-DF16-4AB9-A668-1D22D080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A981E-4DFE-42B7-9C99-8AFD547C8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5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D75B7F-9945-4728-B354-FAE685AA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4593D0-FCF3-4FC6-86F8-C17198C8F6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9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x Theme 2021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76787B"/>
      </a:accent1>
      <a:accent2>
        <a:srgbClr val="D3634B"/>
      </a:accent2>
      <a:accent3>
        <a:srgbClr val="006098"/>
      </a:accent3>
      <a:accent4>
        <a:srgbClr val="F47F4D"/>
      </a:accent4>
      <a:accent5>
        <a:srgbClr val="385173"/>
      </a:accent5>
      <a:accent6>
        <a:srgbClr val="009CCD"/>
      </a:accent6>
      <a:hlink>
        <a:srgbClr val="D3634B"/>
      </a:hlink>
      <a:folHlink>
        <a:srgbClr val="3851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7232</TotalTime>
  <Words>139</Words>
  <Application>Microsoft Office PowerPoint</Application>
  <PresentationFormat>Widescreen</PresentationFormat>
  <Paragraphs>33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Walker</dc:creator>
  <cp:lastModifiedBy>Karen Walker</cp:lastModifiedBy>
  <cp:revision>19</cp:revision>
  <dcterms:created xsi:type="dcterms:W3CDTF">2021-01-15T22:04:23Z</dcterms:created>
  <dcterms:modified xsi:type="dcterms:W3CDTF">2021-01-26T20:27:14Z</dcterms:modified>
</cp:coreProperties>
</file>