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01" r:id="rId3"/>
  </p:sldMasterIdLst>
  <p:notesMasterIdLst>
    <p:notesMasterId r:id="rId12"/>
  </p:notesMasterIdLst>
  <p:sldIdLst>
    <p:sldId id="257" r:id="rId4"/>
    <p:sldId id="259" r:id="rId5"/>
    <p:sldId id="258" r:id="rId6"/>
    <p:sldId id="287" r:id="rId7"/>
    <p:sldId id="260" r:id="rId8"/>
    <p:sldId id="288" r:id="rId9"/>
    <p:sldId id="289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D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392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58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446DF-2BBC-4289-B6AF-B41F4C6EF1D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6326C-262C-4537-8B64-A8699E01F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Change the graphic “Family Care” to your customer/prospect or other party. If N/A, delete and Center the </a:t>
            </a:r>
            <a:r>
              <a:rPr lang="en-US" dirty="0" err="1"/>
              <a:t>CaptureRx</a:t>
            </a:r>
            <a:r>
              <a:rPr lang="en-US" dirty="0"/>
              <a:t> logo</a:t>
            </a:r>
            <a:endParaRPr dirty="0"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8898a6107_0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7" name="Google Shape;137;g98898a610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Bubble would appear – linking to the 340B mentor – their name, title, contact information etc. </a:t>
            </a: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8eee55887_2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1" name="Google Shape;151;g98eee5588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618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C83566-4EFE-40E6-AC96-90F0FC25B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859" y="3602038"/>
            <a:ext cx="910814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CD8562-A5D8-4740-963E-92106497C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9859" y="1946276"/>
            <a:ext cx="9108141" cy="1655762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dirty="0"/>
              <a:t>Click to edit section</a:t>
            </a:r>
          </a:p>
        </p:txBody>
      </p:sp>
    </p:spTree>
    <p:extLst>
      <p:ext uri="{BB962C8B-B14F-4D97-AF65-F5344CB8AC3E}">
        <p14:creationId xmlns:p14="http://schemas.microsoft.com/office/powerpoint/2010/main" val="24752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26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7223E-5D12-4EFF-9D11-9C493EAA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9570F-D8B0-4571-AAE4-4D21E952A92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Click to add text</a:t>
            </a:r>
          </a:p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100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</p:spTree>
    <p:extLst>
      <p:ext uri="{BB962C8B-B14F-4D97-AF65-F5344CB8AC3E}">
        <p14:creationId xmlns:p14="http://schemas.microsoft.com/office/powerpoint/2010/main" val="1674828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EEBB2-39A0-4FAB-B005-BAAE715C6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4F949-BC0F-409F-B3B2-F573D4AAB4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75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0AE37-3014-4161-9396-31C46ECD3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EE318-BA6D-44D9-AF9D-47F27ED3FE5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75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EFEB1A-0598-4528-B2A5-E70F9582C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1445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7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74135" y="6492398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pPr algn="ctr"/>
            <a:fld id="{00000000-1234-1234-1234-123412341234}" type="slidenum">
              <a:rPr lang="en-US" smtClean="0"/>
              <a:pPr algn="ctr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365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0F41A-A819-4248-BA83-B0F362884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7939" y="1708689"/>
            <a:ext cx="3695861" cy="458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90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E548D0-9302-4AE6-A57B-7C255DB3F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7536" y="2232773"/>
            <a:ext cx="3596952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85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52F12-BE96-4A2B-8099-02DD66EC1C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7649" y="2270440"/>
            <a:ext cx="3773751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3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AC1522-ECBB-434C-AC0E-2AFC43276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853" y="2199770"/>
            <a:ext cx="3999323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54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15129-A78D-4681-B35A-93B5490FC5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220" y="2193916"/>
            <a:ext cx="2861041" cy="36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35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199" y="1825625"/>
            <a:ext cx="801892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47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C2C51-1B43-41FD-92FF-81DD56C39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497F-FCD1-45E4-8EBC-06BE0414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54118-590B-4DA7-B308-674D4FE5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73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 hasCustomPrompt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 sz="1600"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 sz="1600"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 sz="1600"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7011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42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1488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851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85800" y="2146300"/>
            <a:ext cx="10851300" cy="4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8136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389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851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4250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84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851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7597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9862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190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CA365A-96D3-4ECF-A235-3D0F7848A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4952" y="2069615"/>
            <a:ext cx="2859272" cy="3615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3C2C51-1B43-41FD-92FF-81DD56C39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497F-FCD1-45E4-8EBC-06BE0414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54118-590B-4DA7-B308-674D4FE5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4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10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851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7529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200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1pPr>
            <a:lvl2pPr marL="914400" lvl="1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2pPr>
            <a:lvl3pPr marL="1371600" lvl="2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3pPr>
            <a:lvl4pPr marL="1828800" lvl="3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4pPr>
            <a:lvl5pPr marL="2286000" lvl="4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829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1pPr>
            <a:lvl2pPr marL="914400" lvl="1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2pPr>
            <a:lvl3pPr marL="1371600" lvl="2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3pPr>
            <a:lvl4pPr marL="1828800" lvl="3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4pPr>
            <a:lvl5pPr marL="2286000" lvl="4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186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Break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387E-9E26-479F-9250-4257CC265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378DC-D496-4994-A24D-E85960099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79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2C0D-D633-47A6-8A89-6A3EA593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26091-C7BE-4297-BB1E-F33BAADAA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D1B7E-B551-4953-8F8A-F6F7A6E61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DE972-9F42-483F-8064-D42553FD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7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8855-2BF8-40A0-A81B-DEC92C6C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07FE0-93DF-43EA-9F59-11C70BAD9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28BD3-905B-4FE7-A2E2-E89D4697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F8CCC-8CBF-45BB-9B7D-66EEC7D1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3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129F-6E24-4ACD-ACAD-C03B09EDF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D9CF1-A907-48A5-BFE0-CC32CA828B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997" y="1406632"/>
            <a:ext cx="3200677" cy="3785944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975786-D80C-4292-8FCB-8C35313C90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51" y="1092714"/>
            <a:ext cx="2243142" cy="6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2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129F-6E24-4ACD-ACAD-C03B09EDF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975786-D80C-4292-8FCB-8C35313C90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51" y="1092714"/>
            <a:ext cx="2243142" cy="627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125988-26B3-4328-AF78-23F04E804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4769" y="1339758"/>
            <a:ext cx="3371380" cy="3895682"/>
          </a:xfrm>
          <a:prstGeom prst="rect">
            <a:avLst/>
          </a:prstGeom>
        </p:spPr>
      </p:pic>
      <p:pic>
        <p:nvPicPr>
          <p:cNvPr id="6" name="Google Shape;250;p35" descr="Picture 7">
            <a:extLst>
              <a:ext uri="{FF2B5EF4-FFF2-40B4-BE49-F238E27FC236}">
                <a16:creationId xmlns:a16="http://schemas.microsoft.com/office/drawing/2014/main" id="{F959C3F7-7259-4704-B46E-11E24D6F6A0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798368" y="1481137"/>
            <a:ext cx="3371851" cy="389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50;p35" descr="Picture 7">
            <a:extLst>
              <a:ext uri="{FF2B5EF4-FFF2-40B4-BE49-F238E27FC236}">
                <a16:creationId xmlns:a16="http://schemas.microsoft.com/office/drawing/2014/main" id="{D2A38BCA-9A28-4BA0-BE67-C23F59B1F43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950768" y="1633537"/>
            <a:ext cx="3371851" cy="3895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92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 preserve="1" userDrawn="1">
  <p:cSld name="Section break 4">
    <p:bg>
      <p:bgPr>
        <a:solidFill>
          <a:srgbClr val="8AD3EE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71461B-8041-4E6F-9881-68F3111FAD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1F714A-0055-4EB6-941B-0260808A9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0877" y="1647474"/>
            <a:ext cx="3900185" cy="3563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44FA28-37B7-4469-B03F-BD005BDC02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3487" y="1119176"/>
            <a:ext cx="2237426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52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C9BA76-4438-482E-93F2-99D09B66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A3CD7-1979-4921-8709-0B6D0BEF9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48476-82B3-40FD-B6CB-418984E22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988" y="6439460"/>
            <a:ext cx="524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D8DE2B5B-0CC7-4F80-8DEA-1D5F4D6C04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5813D-0E57-4784-8949-20F84EAB44DA}"/>
              </a:ext>
            </a:extLst>
          </p:cNvPr>
          <p:cNvSpPr txBox="1"/>
          <p:nvPr userDrawn="1"/>
        </p:nvSpPr>
        <p:spPr>
          <a:xfrm>
            <a:off x="6201785" y="6513565"/>
            <a:ext cx="4744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A5A5A5"/>
                </a:solidFill>
                <a:latin typeface="Arial Narrow" panose="020B0606020202030204" pitchFamily="34" charset="0"/>
              </a:rPr>
              <a:t>© 2021 CaptureRx. All rights reserved. CONFIDENTIAL AND PROPRIETARY INFORMATION.</a:t>
            </a:r>
            <a:endParaRPr lang="en-US" sz="1000" b="1" dirty="0">
              <a:solidFill>
                <a:srgbClr val="A5A5A5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A0312B-6ACD-4AC2-981D-10AAD8E7B03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586" y="6405690"/>
            <a:ext cx="1175657" cy="39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8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6" r:id="rId6"/>
    <p:sldLayoutId id="2147483665" r:id="rId7"/>
    <p:sldLayoutId id="2147483681" r:id="rId8"/>
    <p:sldLayoutId id="2147483691" r:id="rId9"/>
    <p:sldLayoutId id="2147483682" r:id="rId10"/>
    <p:sldLayoutId id="2147483666" r:id="rId11"/>
    <p:sldLayoutId id="2147483673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 Narrow" panose="020B0606020202030204" pitchFamily="34" charset="0"/>
        <a:buChar char="─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 Narrow" panose="020B0606020202030204" pitchFamily="34" charset="0"/>
        <a:buChar char="─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 i="0" u="none" strike="noStrike" cap="none">
                <a:solidFill>
                  <a:srgbClr val="2F6090"/>
                </a:solidFill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85800" y="21463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387639-4940-4388-A220-3D67E18D8095}"/>
              </a:ext>
            </a:extLst>
          </p:cNvPr>
          <p:cNvSpPr txBox="1"/>
          <p:nvPr userDrawn="1"/>
        </p:nvSpPr>
        <p:spPr>
          <a:xfrm>
            <a:off x="6201784" y="6513565"/>
            <a:ext cx="6681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A5A5A5"/>
                </a:solidFill>
                <a:latin typeface="Arial Narrow" panose="020B0606020202030204" pitchFamily="34" charset="0"/>
              </a:rPr>
              <a:t>© 2021 CaptureRx. All rights reserved. CONFIDENTIAL AND PROPRIETARY INFORMATION.</a:t>
            </a:r>
            <a:endParaRPr lang="en-US" sz="1000" b="1" dirty="0">
              <a:solidFill>
                <a:srgbClr val="A5A5A5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61CEC-5999-4B31-AC18-B52F4A7D3B7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622" y="6420304"/>
            <a:ext cx="1175657" cy="39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223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71500" marR="0" lvl="0" indent="-4572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76787B"/>
        </a:buClr>
        <a:buSzPts val="1800"/>
        <a:buFont typeface="Arial" panose="020B0604020202020204" pitchFamily="34" charset="0"/>
        <a:buChar char="•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L="914400" marR="0" lvl="1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D3634B"/>
        </a:buClr>
        <a:buSzPts val="1800"/>
        <a:buFont typeface="Arial Narrow" panose="020B0606020202030204" pitchFamily="34" charset="0"/>
        <a:buChar char="─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L="1371600" marR="0" lvl="2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76787B"/>
        </a:buClr>
        <a:buSzPts val="1800"/>
        <a:buFont typeface="Arial" panose="020B0604020202020204" pitchFamily="34" charset="0"/>
        <a:buChar char="•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L="1828800" marR="0" lvl="3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76787B"/>
        </a:buClr>
        <a:buSzPts val="1800"/>
        <a:buFont typeface="Arial" panose="020B0604020202020204" pitchFamily="34" charset="0"/>
        <a:buChar char="•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32">
          <p15:clr>
            <a:srgbClr val="EA4335"/>
          </p15:clr>
        </p15:guide>
        <p15:guide id="2" orient="horz" pos="432">
          <p15:clr>
            <a:srgbClr val="EA4335"/>
          </p15:clr>
        </p15:guide>
        <p15:guide id="3" pos="7248">
          <p15:clr>
            <a:srgbClr val="EA4335"/>
          </p15:clr>
        </p15:guide>
        <p15:guide id="4" orient="horz" pos="3888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851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 i="0" u="none" strike="noStrike" cap="none">
                <a:solidFill>
                  <a:srgbClr val="2F60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2146300"/>
            <a:ext cx="10851300" cy="4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Char char="•"/>
              <a:defRPr sz="2800" i="0" u="none" strike="noStrike" cap="none">
                <a:solidFill>
                  <a:srgbClr val="76787B"/>
                </a:solidFill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400"/>
              <a:buChar char="•"/>
              <a:defRPr sz="2400" i="0" u="none" strike="noStrike" cap="none">
                <a:solidFill>
                  <a:srgbClr val="76787B"/>
                </a:solidFill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000"/>
              <a:buChar char="•"/>
              <a:defRPr sz="2000" i="0" u="none" strike="noStrike" cap="none">
                <a:solidFill>
                  <a:srgbClr val="76787B"/>
                </a:solidFill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Char char="•"/>
              <a:defRPr sz="1800" i="0" u="none" strike="noStrike" cap="none">
                <a:solidFill>
                  <a:srgbClr val="76787B"/>
                </a:solidFill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Char char="•"/>
              <a:defRPr sz="1800" i="0" u="none" strike="noStrike" cap="none">
                <a:solidFill>
                  <a:srgbClr val="76787B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Char char="•"/>
              <a:defRPr sz="1800" i="0" u="none" strike="noStrike" cap="none">
                <a:solidFill>
                  <a:srgbClr val="76787B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Char char="•"/>
              <a:defRPr sz="1800" i="0" u="none" strike="noStrike" cap="none">
                <a:solidFill>
                  <a:srgbClr val="76787B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Char char="•"/>
              <a:defRPr sz="1800" i="0" u="none" strike="noStrike" cap="none">
                <a:solidFill>
                  <a:srgbClr val="76787B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Char char="•"/>
              <a:defRPr sz="1800" i="0" u="none" strike="noStrike" cap="none">
                <a:solidFill>
                  <a:srgbClr val="76787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13432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32">
          <p15:clr>
            <a:srgbClr val="EA4335"/>
          </p15:clr>
        </p15:guide>
        <p15:guide id="2" orient="horz" pos="432">
          <p15:clr>
            <a:srgbClr val="EA4335"/>
          </p15:clr>
        </p15:guide>
        <p15:guide id="3" orient="horz" pos="3888">
          <p15:clr>
            <a:srgbClr val="EA4335"/>
          </p15:clr>
        </p15:guide>
        <p15:guide id="4" pos="724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2002" y="4725966"/>
            <a:ext cx="1476376" cy="59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 descr="Picture 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3619" y="4857708"/>
            <a:ext cx="1466851" cy="4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CD83D7-4644-FF43-A6F4-17235F32D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829" y="896257"/>
            <a:ext cx="6760343" cy="377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5" y="0"/>
            <a:ext cx="1218487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686411" y="688532"/>
            <a:ext cx="10756408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Enabling Missions with 340B Solutions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686411" y="1881397"/>
            <a:ext cx="5829300" cy="3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20 years of 340B leadership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8 million lives served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550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CEs and 3,500 pharmacies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19 million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eligible prescriptions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$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2.5 billion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in savings for CEs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Montserrat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200"/>
            <a:ext cx="3984275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>
            <a:spLocks noGrp="1"/>
          </p:cNvSpPr>
          <p:nvPr>
            <p:ph type="subTitle" idx="4294967295"/>
          </p:nvPr>
        </p:nvSpPr>
        <p:spPr>
          <a:xfrm>
            <a:off x="468084" y="680313"/>
            <a:ext cx="988695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rPr>
              <a:t>Three </a:t>
            </a:r>
            <a:r>
              <a:rPr lang="en-US" sz="4400" b="1" dirty="0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4400" b="1" i="0" u="none" strike="noStrike" cap="none" dirty="0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rPr>
              <a:t>illars to Enable Your Mission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329538" y="2842278"/>
            <a:ext cx="3325200" cy="2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Deliver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optimal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340B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savings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4" descr="Picture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5267" y="1782200"/>
            <a:ext cx="4101466" cy="508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 descr="Picture 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7725" y="1801100"/>
            <a:ext cx="3984275" cy="50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1138338" y="5085642"/>
            <a:ext cx="1707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solutions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4749000" y="2840058"/>
            <a:ext cx="2694000" cy="20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Deliver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dependable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340B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compliance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5242134" y="5083418"/>
            <a:ext cx="1707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 solutions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8752649" y="2840053"/>
            <a:ext cx="2894400" cy="20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Impact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lives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your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community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8923864" y="5085547"/>
            <a:ext cx="25521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We’re here to serve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(Need Hero Image for Product)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2200" dirty="0">
                <a:solidFill>
                  <a:srgbClr val="666666"/>
                </a:solidFill>
              </a:rPr>
              <a:t>Maximize 340B savings by growing your contract pharmacy network</a:t>
            </a:r>
            <a:endParaRPr sz="2200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124" name="Google Shape;124;p18" descr="A picture containing object, table, refrigerat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54" y="0"/>
            <a:ext cx="1217684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4" y="685801"/>
            <a:ext cx="4503887" cy="7170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5;p18">
            <a:extLst>
              <a:ext uri="{FF2B5EF4-FFF2-40B4-BE49-F238E27FC236}">
                <a16:creationId xmlns:a16="http://schemas.microsoft.com/office/drawing/2014/main" id="{EEEF9DF8-EC36-4D03-AC10-AC95BA4B28D5}"/>
              </a:ext>
            </a:extLst>
          </p:cNvPr>
          <p:cNvSpPr txBox="1">
            <a:spLocks/>
          </p:cNvSpPr>
          <p:nvPr/>
        </p:nvSpPr>
        <p:spPr>
          <a:xfrm>
            <a:off x="685800" y="1747950"/>
            <a:ext cx="4267200" cy="3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Maximize 340B savings by growing your contract pharmacy network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148D21-B5FA-47FA-999D-FA10872AE8F8}"/>
              </a:ext>
            </a:extLst>
          </p:cNvPr>
          <p:cNvGrpSpPr/>
          <p:nvPr/>
        </p:nvGrpSpPr>
        <p:grpSpPr>
          <a:xfrm>
            <a:off x="6201784" y="6420304"/>
            <a:ext cx="6681059" cy="390905"/>
            <a:chOff x="1710466" y="6420304"/>
            <a:chExt cx="6681059" cy="3909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3098D7-D64A-4DD8-8E12-EED5BC2D20F8}"/>
                </a:ext>
              </a:extLst>
            </p:cNvPr>
            <p:cNvSpPr txBox="1"/>
            <p:nvPr/>
          </p:nvSpPr>
          <p:spPr>
            <a:xfrm>
              <a:off x="1710466" y="6513565"/>
              <a:ext cx="66810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  <a:sym typeface="Arial"/>
                </a:rPr>
                <a:t>© 2021 CaptureRx. All rights reserved. CONFIDENTIAL AND PROPRIETARY INFORMATION.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83A0802-CCF8-4F95-B189-9C5768E32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304" y="6420304"/>
              <a:ext cx="1175657" cy="3909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/>
          <p:nvPr/>
        </p:nvSpPr>
        <p:spPr>
          <a:xfrm>
            <a:off x="-19303" y="0"/>
            <a:ext cx="12230606" cy="6898011"/>
          </a:xfrm>
          <a:prstGeom prst="rect">
            <a:avLst/>
          </a:prstGeom>
          <a:solidFill>
            <a:srgbClr val="F8F6F5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>
            <a:spLocks noGrp="1"/>
          </p:cNvSpPr>
          <p:nvPr>
            <p:ph type="subTitle" idx="4294967295"/>
          </p:nvPr>
        </p:nvSpPr>
        <p:spPr>
          <a:xfrm>
            <a:off x="685800" y="1747838"/>
            <a:ext cx="6480175" cy="324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Contract Pharmacy Expansion</a:t>
            </a:r>
            <a:endParaRPr sz="2400" b="1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Expand your specialty, retail chain, independent and mail order networks 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Proximity mapping and feasibility analysis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Capture all eligible prescriptions 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Understand pharmacy performance trends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9" descr="Picture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1300" y="1220800"/>
            <a:ext cx="2869175" cy="44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4" y="685801"/>
            <a:ext cx="4503887" cy="717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A21EDCB-A09D-0C4C-A873-15BB27BE18FD}"/>
              </a:ext>
            </a:extLst>
          </p:cNvPr>
          <p:cNvGrpSpPr/>
          <p:nvPr/>
        </p:nvGrpSpPr>
        <p:grpSpPr>
          <a:xfrm>
            <a:off x="6201784" y="6420304"/>
            <a:ext cx="6681059" cy="390905"/>
            <a:chOff x="1710466" y="6420304"/>
            <a:chExt cx="6681059" cy="3909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A54F0F-510E-D743-990F-682F34F6124B}"/>
                </a:ext>
              </a:extLst>
            </p:cNvPr>
            <p:cNvSpPr txBox="1"/>
            <p:nvPr/>
          </p:nvSpPr>
          <p:spPr>
            <a:xfrm>
              <a:off x="1710466" y="6513565"/>
              <a:ext cx="66810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  <a:sym typeface="Arial"/>
                </a:rPr>
                <a:t>© 2021 CaptureRx. All rights reserved. CONFIDENTIAL AND PROPRIETARY INFORMATION.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9A5D0C-2C22-2B41-9304-D024D4529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304" y="6420304"/>
              <a:ext cx="1175657" cy="3909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subTitle" idx="4294967295"/>
          </p:nvPr>
        </p:nvSpPr>
        <p:spPr>
          <a:xfrm>
            <a:off x="685800" y="1804200"/>
            <a:ext cx="6192000" cy="3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24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How We Build Out Your Network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We personally review your e-prescriptions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Discover where your patients are filling their prescriptions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Your 340B Mentor will work with you to contract with those pharmacies best suited for your program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20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8649" y="876272"/>
            <a:ext cx="4230158" cy="524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6;p18">
            <a:extLst>
              <a:ext uri="{FF2B5EF4-FFF2-40B4-BE49-F238E27FC236}">
                <a16:creationId xmlns:a16="http://schemas.microsoft.com/office/drawing/2014/main" id="{47C9F944-B0C6-564C-A83E-4897837F27C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4" y="685801"/>
            <a:ext cx="4503887" cy="717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3DEF0A6-D0CF-194F-A513-2B23CD79A5C1}"/>
              </a:ext>
            </a:extLst>
          </p:cNvPr>
          <p:cNvGrpSpPr/>
          <p:nvPr/>
        </p:nvGrpSpPr>
        <p:grpSpPr>
          <a:xfrm>
            <a:off x="6201784" y="6420304"/>
            <a:ext cx="6681059" cy="390905"/>
            <a:chOff x="1710466" y="6420304"/>
            <a:chExt cx="6681059" cy="3909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DD8F91-26C2-1743-A340-5746296FCF3B}"/>
                </a:ext>
              </a:extLst>
            </p:cNvPr>
            <p:cNvSpPr txBox="1"/>
            <p:nvPr/>
          </p:nvSpPr>
          <p:spPr>
            <a:xfrm>
              <a:off x="1710466" y="6513565"/>
              <a:ext cx="66810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  <a:sym typeface="Arial"/>
                </a:rPr>
                <a:t>© 2021 CaptureRx. All rights reserved. CONFIDENTIAL AND PROPRIETARY INFORMATION.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C27C79-E465-CC44-8F53-20AC122CD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304" y="6420304"/>
              <a:ext cx="1175657" cy="3909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EF5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subTitle" idx="4294967295"/>
          </p:nvPr>
        </p:nvSpPr>
        <p:spPr>
          <a:xfrm>
            <a:off x="685800" y="1869050"/>
            <a:ext cx="5990400" cy="3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24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The Benefit for Covered Entities: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Increase your 340B savings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Expand your network while maintaining compliance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Gain efficiencies in managing communications with pharmacies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1" descr="A picture containing drawing, clock, 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8133" y="1804175"/>
            <a:ext cx="3778068" cy="324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6;p18">
            <a:extLst>
              <a:ext uri="{FF2B5EF4-FFF2-40B4-BE49-F238E27FC236}">
                <a16:creationId xmlns:a16="http://schemas.microsoft.com/office/drawing/2014/main" id="{A9CCBE81-9AD8-7547-A6BD-61AE1990696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4" y="685801"/>
            <a:ext cx="4503887" cy="717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EF20B86-1CE4-A145-BC3D-7472E9D048AC}"/>
              </a:ext>
            </a:extLst>
          </p:cNvPr>
          <p:cNvGrpSpPr/>
          <p:nvPr/>
        </p:nvGrpSpPr>
        <p:grpSpPr>
          <a:xfrm>
            <a:off x="6201784" y="6420304"/>
            <a:ext cx="6681059" cy="390905"/>
            <a:chOff x="1710466" y="6420304"/>
            <a:chExt cx="6681059" cy="3909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0A5898-E647-8341-8FDD-ECC45EF7F1B0}"/>
                </a:ext>
              </a:extLst>
            </p:cNvPr>
            <p:cNvSpPr txBox="1"/>
            <p:nvPr/>
          </p:nvSpPr>
          <p:spPr>
            <a:xfrm>
              <a:off x="1710466" y="6513565"/>
              <a:ext cx="66810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  <a:sym typeface="Arial"/>
                </a:rPr>
                <a:t>© 2021 CaptureRx. All rights reserved. CONFIDENTIAL AND PROPRIETARY INFORMATION.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F31AB5-B94B-9C44-8694-D483F85F6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304" y="6420304"/>
              <a:ext cx="1175657" cy="3909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FECD7E-4F2F-4448-905D-E1B836CF4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783" y="711519"/>
            <a:ext cx="6310435" cy="1762538"/>
          </a:xfrm>
          <a:prstGeom prst="rect">
            <a:avLst/>
          </a:prstGeom>
        </p:spPr>
      </p:pic>
      <p:sp>
        <p:nvSpPr>
          <p:cNvPr id="16" name="Google Shape;132;p19">
            <a:extLst>
              <a:ext uri="{FF2B5EF4-FFF2-40B4-BE49-F238E27FC236}">
                <a16:creationId xmlns:a16="http://schemas.microsoft.com/office/drawing/2014/main" id="{5296F045-7EDD-524E-AE2C-84BE08AEF51F}"/>
              </a:ext>
            </a:extLst>
          </p:cNvPr>
          <p:cNvSpPr txBox="1">
            <a:spLocks/>
          </p:cNvSpPr>
          <p:nvPr/>
        </p:nvSpPr>
        <p:spPr>
          <a:xfrm>
            <a:off x="3558567" y="2217346"/>
            <a:ext cx="5454432" cy="209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Our mission is to enable your mission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Delivering optimal 340B savings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Delivering dependable 340B compliance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Impacting lives in your community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oogle Shape;130;p23" descr="Picture 9">
            <a:extLst>
              <a:ext uri="{FF2B5EF4-FFF2-40B4-BE49-F238E27FC236}">
                <a16:creationId xmlns:a16="http://schemas.microsoft.com/office/drawing/2014/main" id="{93D789BD-1319-AF48-B260-F24C06A15F3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8761" y="4857707"/>
            <a:ext cx="1914478" cy="534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899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x Theme 2021">
      <a:dk1>
        <a:sysClr val="windowText" lastClr="000000"/>
      </a:dk1>
      <a:lt1>
        <a:sysClr val="window" lastClr="FFFFFF"/>
      </a:lt1>
      <a:dk2>
        <a:srgbClr val="006098"/>
      </a:dk2>
      <a:lt2>
        <a:srgbClr val="E7E6E6"/>
      </a:lt2>
      <a:accent1>
        <a:srgbClr val="76787B"/>
      </a:accent1>
      <a:accent2>
        <a:srgbClr val="D3634B"/>
      </a:accent2>
      <a:accent3>
        <a:srgbClr val="006098"/>
      </a:accent3>
      <a:accent4>
        <a:srgbClr val="F47F4D"/>
      </a:accent4>
      <a:accent5>
        <a:srgbClr val="385173"/>
      </a:accent5>
      <a:accent6>
        <a:srgbClr val="009CCD"/>
      </a:accent6>
      <a:hlink>
        <a:srgbClr val="D3634B"/>
      </a:hlink>
      <a:folHlink>
        <a:srgbClr val="38517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FFFFFF"/>
      </a:dk1>
      <a:lt1>
        <a:srgbClr val="FFFFFF"/>
      </a:lt1>
      <a:dk2>
        <a:srgbClr val="8AD3EE"/>
      </a:dk2>
      <a:lt2>
        <a:srgbClr val="76787B"/>
      </a:lt2>
      <a:accent1>
        <a:srgbClr val="FBAF43"/>
      </a:accent1>
      <a:accent2>
        <a:srgbClr val="F47F4D"/>
      </a:accent2>
      <a:accent3>
        <a:srgbClr val="009CCD"/>
      </a:accent3>
      <a:accent4>
        <a:srgbClr val="D3634B"/>
      </a:accent4>
      <a:accent5>
        <a:srgbClr val="006098"/>
      </a:accent5>
      <a:accent6>
        <a:srgbClr val="385173"/>
      </a:accent6>
      <a:hlink>
        <a:srgbClr val="D3634B"/>
      </a:hlink>
      <a:folHlink>
        <a:srgbClr val="D3634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7233</TotalTime>
  <Words>292</Words>
  <Application>Microsoft Office PowerPoint</Application>
  <PresentationFormat>Widescreen</PresentationFormat>
  <Paragraphs>48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Montserrat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(Need Hero Image for Product)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Walker</dc:creator>
  <cp:lastModifiedBy>Karen Walker</cp:lastModifiedBy>
  <cp:revision>20</cp:revision>
  <dcterms:created xsi:type="dcterms:W3CDTF">2021-01-15T22:04:23Z</dcterms:created>
  <dcterms:modified xsi:type="dcterms:W3CDTF">2021-01-27T16:07:39Z</dcterms:modified>
</cp:coreProperties>
</file>