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6" r:id="rId3"/>
  </p:sldMasterIdLst>
  <p:notesMasterIdLst>
    <p:notesMasterId r:id="rId14"/>
  </p:notesMasterIdLst>
  <p:sldIdLst>
    <p:sldId id="257" r:id="rId4"/>
    <p:sldId id="259" r:id="rId5"/>
    <p:sldId id="258" r:id="rId6"/>
    <p:sldId id="287" r:id="rId7"/>
    <p:sldId id="260" r:id="rId8"/>
    <p:sldId id="288" r:id="rId9"/>
    <p:sldId id="289" r:id="rId10"/>
    <p:sldId id="263" r:id="rId11"/>
    <p:sldId id="29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9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10820400" cy="3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6000"/>
              <a:buFont typeface="Arial"/>
              <a:buNone/>
              <a:defRPr sz="6000" b="1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5800" y="3975507"/>
            <a:ext cx="10820400" cy="2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400"/>
              <a:buNone/>
              <a:defRPr sz="24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None/>
              <a:defRPr sz="20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None/>
              <a:defRPr sz="18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600"/>
              <a:buNone/>
              <a:defRPr sz="16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600"/>
              <a:buNone/>
              <a:defRPr sz="16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600"/>
              <a:buNone/>
              <a:defRPr sz="16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600"/>
              <a:buNone/>
              <a:defRPr sz="16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600"/>
              <a:buNone/>
              <a:defRPr sz="16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600"/>
              <a:buNone/>
              <a:defRPr sz="1600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06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A7B17"/>
          </p15:clr>
        </p15:guide>
        <p15:guide id="2" orient="horz" pos="432">
          <p15:clr>
            <a:srgbClr val="FA7B17"/>
          </p15:clr>
        </p15:guide>
        <p15:guide id="3" pos="7248">
          <p15:clr>
            <a:srgbClr val="FA7B17"/>
          </p15:clr>
        </p15:guide>
        <p15:guide id="4" orient="horz" pos="388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85800" y="2065716"/>
            <a:ext cx="10820400" cy="4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417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57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601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53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8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91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79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40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495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00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44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69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F41A-A819-4248-BA83-B0F36288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939" y="1708689"/>
            <a:ext cx="3695861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8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548D0-9302-4AE6-A57B-7C255DB3F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36" y="2232773"/>
            <a:ext cx="359695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1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52F12-BE96-4A2B-8099-02DD66EC1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649" y="2270440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1522-ECBB-434C-AC0E-2AFC4327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53" y="2199770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15129-A78D-4681-B35A-93B5490FC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220" y="2193916"/>
            <a:ext cx="2861041" cy="3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199" y="1825625"/>
            <a:ext cx="8018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046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 sz="1600"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360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6" r:id="rId6"/>
    <p:sldLayoutId id="2147483665" r:id="rId7"/>
    <p:sldLayoutId id="2147483681" r:id="rId8"/>
    <p:sldLayoutId id="2147483691" r:id="rId9"/>
    <p:sldLayoutId id="2147483682" r:id="rId10"/>
    <p:sldLayoutId id="2147483666" r:id="rId11"/>
    <p:sldLayoutId id="2147483673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1400"/>
              <a:buNone/>
              <a:defRPr sz="1800" b="1">
                <a:solidFill>
                  <a:srgbClr val="2F609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2065716"/>
            <a:ext cx="10820400" cy="4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Char char="•"/>
              <a:defRPr sz="2800" i="0" u="none" strike="noStrike" cap="none">
                <a:solidFill>
                  <a:srgbClr val="76787B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Char char="•"/>
              <a:defRPr sz="2400" i="0" u="none" strike="noStrike" cap="none">
                <a:solidFill>
                  <a:srgbClr val="76787B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Char char="•"/>
              <a:defRPr sz="2000" i="0" u="none" strike="noStrike" cap="none">
                <a:solidFill>
                  <a:srgbClr val="76787B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9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orient="horz" pos="3891">
          <p15:clr>
            <a:srgbClr val="EA4335"/>
          </p15:clr>
        </p15:guide>
        <p15:guide id="4" pos="7248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7639-4940-4388-A220-3D67E18D8095}"/>
              </a:ext>
            </a:extLst>
          </p:cNvPr>
          <p:cNvSpPr txBox="1"/>
          <p:nvPr userDrawn="1"/>
        </p:nvSpPr>
        <p:spPr>
          <a:xfrm>
            <a:off x="6201784" y="6513565"/>
            <a:ext cx="668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61CEC-5999-4B31-AC18-B52F4A7D3B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22" y="6420304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5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71500" marR="0" lvl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D3634B"/>
        </a:buClr>
        <a:buSzPts val="1800"/>
        <a:buFont typeface="Arial Narrow" panose="020B0606020202030204" pitchFamily="34" charset="0"/>
        <a:buChar char="─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1828800" marR="0" lvl="3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pos="7248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40bhealth.org/members/340b-program/overvie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capturerx.com/2019/08/what-is-the-340b-progra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turerx.com/2019/04/what-is-your-340b-eligibilit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10820400" cy="3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(Hero Image for Product)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85800" y="3975507"/>
            <a:ext cx="10820400" cy="2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1" name="Google Shape;121;p18" descr="A picture contain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" y="0"/>
            <a:ext cx="121768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20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Insert video</a:t>
            </a:r>
            <a:endParaRPr/>
          </a:p>
        </p:txBody>
      </p:sp>
      <p:pic>
        <p:nvPicPr>
          <p:cNvPr id="127" name="Google Shape;127;p19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76" y="0"/>
            <a:ext cx="12176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5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body" idx="4294967295"/>
          </p:nvPr>
        </p:nvSpPr>
        <p:spPr>
          <a:xfrm>
            <a:off x="685800" y="1858963"/>
            <a:ext cx="7124700" cy="411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/>
              <a:t>The 340B Drug Pricing Program. What is 340B?</a:t>
            </a:r>
            <a:endParaRPr sz="2400" b="1" dirty="0"/>
          </a:p>
          <a:p>
            <a:pPr marL="228600" lvl="0" indent="-190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The </a:t>
            </a:r>
            <a:r>
              <a:rPr lang="en-US" sz="2200" u="sng" dirty="0">
                <a:solidFill>
                  <a:srgbClr val="2F609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340B program</a:t>
            </a:r>
            <a:r>
              <a:rPr lang="en-US" sz="2200" dirty="0"/>
              <a:t> was enacted by Congress in 1992 as part of the Public Health Service Act</a:t>
            </a:r>
            <a:endParaRPr sz="2200" dirty="0"/>
          </a:p>
          <a:p>
            <a:pPr marL="228600" lvl="0" indent="-190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The program was designed for Hospitals, Clinics, and Health Centers to stretch scarce federal resources and reach more eligible patients</a:t>
            </a:r>
            <a:endParaRPr sz="2200" dirty="0"/>
          </a:p>
          <a:p>
            <a:pPr marL="228600" lvl="0" indent="-190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For more information, please visit - </a:t>
            </a:r>
            <a:r>
              <a:rPr lang="en-US" sz="2200" u="sng" dirty="0">
                <a:solidFill>
                  <a:srgbClr val="2F60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https://www.capturerx.com/2019/08/what-is-the-340b-program/</a:t>
            </a:r>
            <a:endParaRPr sz="2200" dirty="0">
              <a:solidFill>
                <a:srgbClr val="2F6090"/>
              </a:solidFill>
            </a:endParaRPr>
          </a:p>
          <a:p>
            <a:pPr marL="228600" lvl="0" indent="-50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</p:txBody>
      </p:sp>
      <p:pic>
        <p:nvPicPr>
          <p:cNvPr id="133" name="Google Shape;133;p20" descr="A picture containing room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3400" y="1959113"/>
            <a:ext cx="3609000" cy="29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685795"/>
            <a:ext cx="336232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body" idx="4294967295"/>
          </p:nvPr>
        </p:nvSpPr>
        <p:spPr>
          <a:xfrm>
            <a:off x="685800" y="1770501"/>
            <a:ext cx="6300788" cy="41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Here’s How it Works</a:t>
            </a:r>
            <a:endParaRPr sz="2400" b="1" dirty="0"/>
          </a:p>
          <a:p>
            <a:pPr marL="228600" lvl="0" indent="-190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340B requires Drug makers participating in Medicare and Medicaid to sell outpatients drugs at a discount to eligible hospitals</a:t>
            </a:r>
            <a:endParaRPr sz="2200" dirty="0"/>
          </a:p>
          <a:p>
            <a:pPr marL="228600" lvl="0" indent="-190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The savings from this go toward expanding health services</a:t>
            </a:r>
            <a:endParaRPr sz="2200" dirty="0"/>
          </a:p>
          <a:p>
            <a:pPr marL="228600" lvl="0" indent="-190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Allowing entities to treat more patients at a lower cost</a:t>
            </a:r>
            <a:endParaRPr sz="2200" dirty="0"/>
          </a:p>
          <a:p>
            <a:pPr marL="228600" lvl="0" indent="-50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</p:txBody>
      </p:sp>
      <p:pic>
        <p:nvPicPr>
          <p:cNvPr id="140" name="Google Shape;140;p21" descr="A drawing of a cartoon charac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202" y="1537461"/>
            <a:ext cx="3198700" cy="37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685795"/>
            <a:ext cx="336232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4294967295"/>
          </p:nvPr>
        </p:nvSpPr>
        <p:spPr>
          <a:xfrm>
            <a:off x="685800" y="1628770"/>
            <a:ext cx="8194675" cy="4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/>
              <a:t>How Do Entities Become Eligible?</a:t>
            </a:r>
            <a:endParaRPr sz="2400" b="1" dirty="0"/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 dirty="0"/>
              <a:t>Entities are held to a high standard in order to be eligible </a:t>
            </a:r>
            <a:br>
              <a:rPr lang="en-US" sz="2200" dirty="0"/>
            </a:br>
            <a:r>
              <a:rPr lang="en-US" sz="2200" dirty="0"/>
              <a:t>to receive 340B discounts</a:t>
            </a:r>
            <a:endParaRPr sz="2200" dirty="0"/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This includes:</a:t>
            </a:r>
            <a:endParaRPr sz="2200" b="1" dirty="0"/>
          </a:p>
          <a:p>
            <a:pPr marL="228600" lvl="0" indent="-1905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Treating a high percentage of low-income patients</a:t>
            </a:r>
            <a:endParaRPr sz="2200" dirty="0"/>
          </a:p>
          <a:p>
            <a:pPr marL="228600" lvl="0" indent="-1905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Or operating in a rural community</a:t>
            </a:r>
            <a:endParaRPr sz="2200" dirty="0"/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For more information, please visit </a:t>
            </a:r>
            <a:r>
              <a:rPr lang="en-US" sz="2200" u="sng" dirty="0">
                <a:solidFill>
                  <a:srgbClr val="2F609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https://www.capturerx.com/2019/04/what-is-your-340b-eligibility/</a:t>
            </a:r>
            <a:endParaRPr sz="2200" dirty="0">
              <a:solidFill>
                <a:srgbClr val="2F6090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  <a:p>
            <a:pPr marL="22860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  <a:p>
            <a:pPr marL="22860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None/>
            </a:pPr>
            <a:endParaRPr sz="2200" dirty="0"/>
          </a:p>
        </p:txBody>
      </p:sp>
      <p:pic>
        <p:nvPicPr>
          <p:cNvPr id="147" name="Google Shape;147;p22" descr="A picture containing toy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1079"/>
          <a:stretch/>
        </p:blipFill>
        <p:spPr>
          <a:xfrm>
            <a:off x="8448875" y="1734825"/>
            <a:ext cx="3057325" cy="35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" y="685795"/>
            <a:ext cx="336232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body" idx="4294967295"/>
          </p:nvPr>
        </p:nvSpPr>
        <p:spPr>
          <a:xfrm>
            <a:off x="685793" y="1820863"/>
            <a:ext cx="6086475" cy="41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How Does This Help Our Communities?</a:t>
            </a:r>
            <a:endParaRPr sz="2400" b="1" dirty="0"/>
          </a:p>
          <a:p>
            <a:pPr marL="228600" lvl="0" indent="-1905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340B hospitals provide 60% of </a:t>
            </a:r>
            <a:r>
              <a:rPr lang="en-US" sz="2200" u="sng" dirty="0"/>
              <a:t>uncompensated</a:t>
            </a:r>
            <a:r>
              <a:rPr lang="en-US" sz="2200" dirty="0"/>
              <a:t> hospital care</a:t>
            </a:r>
            <a:endParaRPr sz="2200" dirty="0"/>
          </a:p>
          <a:p>
            <a:pPr marL="228600" lvl="0" indent="-1905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In Rural America – 340B helps hospitals </a:t>
            </a:r>
            <a:r>
              <a:rPr lang="en-US" sz="2200" u="sng" dirty="0"/>
              <a:t>stay open</a:t>
            </a:r>
            <a:endParaRPr sz="2200" dirty="0"/>
          </a:p>
          <a:p>
            <a:pPr marL="228600" lvl="0" indent="-1905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200"/>
              <a:buChar char="•"/>
            </a:pPr>
            <a:r>
              <a:rPr lang="en-US" sz="2200" dirty="0"/>
              <a:t>This access to care strengthens communities and saves lives – against things like chronic illness and epidemics</a:t>
            </a:r>
            <a:endParaRPr sz="2200" dirty="0"/>
          </a:p>
          <a:p>
            <a:pPr marL="22860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  <a:p>
            <a:pPr marL="22860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None/>
            </a:pPr>
            <a:endParaRPr sz="2200" dirty="0"/>
          </a:p>
        </p:txBody>
      </p:sp>
      <p:pic>
        <p:nvPicPr>
          <p:cNvPr id="154" name="Google Shape;154;p23" descr="A picture containing standing, h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5893" y="2316060"/>
            <a:ext cx="4180314" cy="222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685795"/>
            <a:ext cx="336232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3">
      <a:dk1>
        <a:srgbClr val="FFFFFF"/>
      </a:dk1>
      <a:lt1>
        <a:srgbClr val="FFFFFF"/>
      </a:lt1>
      <a:dk2>
        <a:srgbClr val="8AD3EE"/>
      </a:dk2>
      <a:lt2>
        <a:srgbClr val="76787B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Words>326</Words>
  <Application>Microsoft Office PowerPoint</Application>
  <PresentationFormat>Widescreen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Montserrat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(Hero Image for Product)</vt:lpstr>
      <vt:lpstr>Insert video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20</cp:revision>
  <dcterms:created xsi:type="dcterms:W3CDTF">2021-01-15T22:04:23Z</dcterms:created>
  <dcterms:modified xsi:type="dcterms:W3CDTF">2021-01-27T16:14:55Z</dcterms:modified>
</cp:coreProperties>
</file>